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5" r:id="rId6"/>
    <p:sldId id="263" r:id="rId7"/>
    <p:sldId id="260" r:id="rId8"/>
    <p:sldId id="261" r:id="rId9"/>
    <p:sldId id="264" r:id="rId10"/>
    <p:sldId id="267" r:id="rId11"/>
    <p:sldId id="262"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96" autoAdjust="0"/>
  </p:normalViewPr>
  <p:slideViewPr>
    <p:cSldViewPr>
      <p:cViewPr>
        <p:scale>
          <a:sx n="100" d="100"/>
          <a:sy n="100" d="100"/>
        </p:scale>
        <p:origin x="-29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20131-A511-4E26-86F8-38238AA0F6E2}" type="datetimeFigureOut">
              <a:rPr lang="ru-RU" smtClean="0"/>
              <a:pPr/>
              <a:t>11.01.2011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67DD9-5860-4256-911A-54FD61640EA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CDCEF02C-0E30-40C0-B14B-B3A96855D8A2}" type="datetimeFigureOut">
              <a:rPr lang="ru-RU" smtClean="0"/>
              <a:pPr/>
              <a:t>11.01.2011</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D7B95F90-97AF-4167-889B-EA175D82718B}"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5F90-97AF-4167-889B-EA175D8271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5F90-97AF-4167-889B-EA175D82718B}"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5F90-97AF-4167-889B-EA175D82718B}"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CDCEF02C-0E30-40C0-B14B-B3A96855D8A2}" type="datetimeFigureOut">
              <a:rPr lang="ru-RU" smtClean="0"/>
              <a:pPr/>
              <a:t>11.01.2011</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D7B95F90-97AF-4167-889B-EA175D82718B}"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5F90-97AF-4167-889B-EA175D82718B}"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B95F90-97AF-4167-889B-EA175D82718B}"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B95F90-97AF-4167-889B-EA175D82718B}"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B95F90-97AF-4167-889B-EA175D82718B}"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5F90-97AF-4167-889B-EA175D82718B}"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CEF02C-0E30-40C0-B14B-B3A96855D8A2}" type="datetimeFigureOut">
              <a:rPr lang="ru-RU" smtClean="0"/>
              <a:pPr/>
              <a:t>11.01.2011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5F90-97AF-4167-889B-EA175D82718B}"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DCEF02C-0E30-40C0-B14B-B3A96855D8A2}" type="datetimeFigureOut">
              <a:rPr lang="ru-RU" smtClean="0"/>
              <a:pPr/>
              <a:t>11.01.2011</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7B95F90-97AF-4167-889B-EA175D82718B}"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857363"/>
            <a:ext cx="7772400" cy="1214447"/>
          </a:xfrm>
        </p:spPr>
        <p:txBody>
          <a:bodyPr>
            <a:normAutofit/>
          </a:bodyPr>
          <a:lstStyle/>
          <a:p>
            <a:pPr algn="ctr"/>
            <a:r>
              <a:rPr lang="ru-RU" b="1" dirty="0" smtClean="0">
                <a:solidFill>
                  <a:srgbClr val="002060"/>
                </a:solidFill>
                <a:latin typeface="Times New Roman" pitchFamily="18" charset="0"/>
                <a:cs typeface="Times New Roman" pitchFamily="18" charset="0"/>
              </a:rPr>
              <a:t>Рулевое управление</a:t>
            </a:r>
            <a:endParaRPr lang="ru-RU" b="1" dirty="0">
              <a:solidFill>
                <a:srgbClr val="002060"/>
              </a:solidFill>
              <a:latin typeface="Times New Roman" pitchFamily="18" charset="0"/>
              <a:cs typeface="Times New Roman" pitchFamily="18" charset="0"/>
            </a:endParaRPr>
          </a:p>
        </p:txBody>
      </p:sp>
      <p:grpSp>
        <p:nvGrpSpPr>
          <p:cNvPr id="11" name="Группа 10"/>
          <p:cNvGrpSpPr/>
          <p:nvPr/>
        </p:nvGrpSpPr>
        <p:grpSpPr>
          <a:xfrm>
            <a:off x="357158" y="357166"/>
            <a:ext cx="3000396" cy="1571636"/>
            <a:chOff x="2928926" y="500042"/>
            <a:chExt cx="2971800" cy="1571636"/>
          </a:xfrm>
        </p:grpSpPr>
        <p:pic>
          <p:nvPicPr>
            <p:cNvPr id="5122" name="Picture 2"/>
            <p:cNvPicPr>
              <a:picLocks noChangeAspect="1" noChangeArrowheads="1"/>
            </p:cNvPicPr>
            <p:nvPr/>
          </p:nvPicPr>
          <p:blipFill>
            <a:blip r:embed="rId2"/>
            <a:srcRect/>
            <a:stretch>
              <a:fillRect/>
            </a:stretch>
          </p:blipFill>
          <p:spPr bwMode="auto">
            <a:xfrm>
              <a:off x="2928926" y="1195378"/>
              <a:ext cx="2971800" cy="8763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928926" y="500042"/>
              <a:ext cx="2971800" cy="695325"/>
            </a:xfrm>
            <a:prstGeom prst="rect">
              <a:avLst/>
            </a:prstGeom>
            <a:noFill/>
            <a:ln w="9525">
              <a:noFill/>
              <a:miter lim="800000"/>
              <a:headEnd/>
              <a:tailEnd/>
            </a:ln>
            <a:effectLst/>
          </p:spPr>
        </p:pic>
      </p:grpSp>
      <p:pic>
        <p:nvPicPr>
          <p:cNvPr id="5126" name="Picture 6"/>
          <p:cNvPicPr>
            <a:picLocks noChangeAspect="1" noChangeArrowheads="1"/>
          </p:cNvPicPr>
          <p:nvPr/>
        </p:nvPicPr>
        <p:blipFill>
          <a:blip r:embed="rId4"/>
          <a:srcRect/>
          <a:stretch>
            <a:fillRect/>
          </a:stretch>
        </p:blipFill>
        <p:spPr bwMode="auto">
          <a:xfrm>
            <a:off x="2786050" y="2857496"/>
            <a:ext cx="3357586" cy="331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618630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Гидроусилитель</a:t>
            </a:r>
            <a:r>
              <a:rPr lang="ru-RU" dirty="0" smtClean="0">
                <a:solidFill>
                  <a:srgbClr val="002060"/>
                </a:solidFill>
                <a:latin typeface="Times New Roman" pitchFamily="18" charset="0"/>
                <a:cs typeface="Times New Roman" pitchFamily="18" charset="0"/>
              </a:rPr>
              <a:t> предназначен </a:t>
            </a:r>
            <a:r>
              <a:rPr lang="ru-RU" dirty="0" smtClean="0">
                <a:solidFill>
                  <a:srgbClr val="002060"/>
                </a:solidFill>
                <a:latin typeface="Times New Roman" pitchFamily="18" charset="0"/>
                <a:cs typeface="Times New Roman" pitchFamily="18" charset="0"/>
              </a:rPr>
              <a:t>для облегчения работы водителя при повороте рулевого колеса. Он состоит из насоса, распределительного устройства и гидроцилиндра.  </a:t>
            </a: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r>
              <a:rPr lang="ru-RU" dirty="0" smtClean="0">
                <a:solidFill>
                  <a:srgbClr val="002060"/>
                </a:solidFill>
                <a:latin typeface="Times New Roman" pitchFamily="18" charset="0"/>
                <a:cs typeface="Times New Roman" pitchFamily="18" charset="0"/>
              </a:rPr>
              <a:t>      При </a:t>
            </a:r>
            <a:r>
              <a:rPr lang="ru-RU" dirty="0" smtClean="0">
                <a:solidFill>
                  <a:srgbClr val="002060"/>
                </a:solidFill>
                <a:latin typeface="Times New Roman" pitchFamily="18" charset="0"/>
                <a:cs typeface="Times New Roman" pitchFamily="18" charset="0"/>
              </a:rPr>
              <a:t>повороте рулевого колеса распределительное устройство направляет жидкость под давлением в одну из полостей гидроцилиндра, тем самым, помогая водителю на поворотах. При повороте налево, жидкость под давлением поступает в полость «А</a:t>
            </a:r>
            <a:r>
              <a:rPr lang="ru-RU"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а при повороте направо в полость «Б». Когда двигатель не работает, поворот руля будет осуществляться с заметным усилием, так как </a:t>
            </a:r>
            <a:r>
              <a:rPr lang="ru-RU" dirty="0" err="1" smtClean="0">
                <a:solidFill>
                  <a:srgbClr val="002060"/>
                </a:solidFill>
                <a:latin typeface="Times New Roman" pitchFamily="18" charset="0"/>
                <a:cs typeface="Times New Roman" pitchFamily="18" charset="0"/>
              </a:rPr>
              <a:t>гидроусилитель</a:t>
            </a:r>
            <a:r>
              <a:rPr lang="ru-RU" dirty="0" smtClean="0">
                <a:solidFill>
                  <a:srgbClr val="002060"/>
                </a:solidFill>
                <a:latin typeface="Times New Roman" pitchFamily="18" charset="0"/>
                <a:cs typeface="Times New Roman" pitchFamily="18" charset="0"/>
              </a:rPr>
              <a:t> не действует.</a:t>
            </a:r>
            <a:endParaRPr lang="ru-RU" dirty="0">
              <a:solidFill>
                <a:srgbClr val="002060"/>
              </a:solidFill>
              <a:latin typeface="Times New Roman" pitchFamily="18" charset="0"/>
              <a:cs typeface="Times New Roman" pitchFamily="18" charset="0"/>
            </a:endParaRPr>
          </a:p>
        </p:txBody>
      </p:sp>
      <p:sp>
        <p:nvSpPr>
          <p:cNvPr id="3" name="Прямоугольник 2"/>
          <p:cNvSpPr/>
          <p:nvPr/>
        </p:nvSpPr>
        <p:spPr>
          <a:xfrm>
            <a:off x="5715008" y="1571612"/>
            <a:ext cx="3214678" cy="2308324"/>
          </a:xfrm>
          <a:prstGeom prst="rect">
            <a:avLst/>
          </a:prstGeom>
        </p:spPr>
        <p:txBody>
          <a:bodyPr wrap="square">
            <a:spAutoFit/>
          </a:bodyPr>
          <a:lstStyle/>
          <a:p>
            <a:r>
              <a:rPr lang="ru-RU" sz="1600" b="1" i="1" dirty="0" smtClean="0">
                <a:solidFill>
                  <a:srgbClr val="002060"/>
                </a:solidFill>
                <a:latin typeface="Times New Roman" pitchFamily="18" charset="0"/>
                <a:cs typeface="Times New Roman" pitchFamily="18" charset="0"/>
              </a:rPr>
              <a:t>Схема </a:t>
            </a:r>
            <a:r>
              <a:rPr lang="ru-RU" sz="1600" b="1" i="1" dirty="0" err="1" smtClean="0">
                <a:solidFill>
                  <a:srgbClr val="002060"/>
                </a:solidFill>
                <a:latin typeface="Times New Roman" pitchFamily="18" charset="0"/>
                <a:cs typeface="Times New Roman" pitchFamily="18" charset="0"/>
              </a:rPr>
              <a:t>гидроусилителя</a:t>
            </a:r>
            <a:r>
              <a:rPr lang="ru-RU" sz="1600" b="1" i="1" dirty="0" smtClean="0">
                <a:solidFill>
                  <a:srgbClr val="002060"/>
                </a:solidFill>
                <a:latin typeface="Times New Roman" pitchFamily="18" charset="0"/>
                <a:cs typeface="Times New Roman" pitchFamily="18" charset="0"/>
              </a:rPr>
              <a:t> рулевого управления </a:t>
            </a:r>
          </a:p>
          <a:p>
            <a:r>
              <a:rPr lang="ru-RU" sz="1600" dirty="0" smtClean="0">
                <a:solidFill>
                  <a:srgbClr val="002060"/>
                </a:solidFill>
                <a:latin typeface="Times New Roman" pitchFamily="18" charset="0"/>
                <a:cs typeface="Times New Roman" pitchFamily="18" charset="0"/>
              </a:rPr>
              <a:t>1 - насос усилителя; 2 - распределительное устройство; 3 - трубки для подачи масла; 4 - силовой цилиндр усилителя; 5 - поршень усилителя со штоком; 6 - маятниковый рычаг; 7 - емкость для масла </a:t>
            </a:r>
          </a:p>
        </p:txBody>
      </p:sp>
      <p:pic>
        <p:nvPicPr>
          <p:cNvPr id="1026" name="Picture 2"/>
          <p:cNvPicPr>
            <a:picLocks noChangeAspect="1" noChangeArrowheads="1"/>
          </p:cNvPicPr>
          <p:nvPr/>
        </p:nvPicPr>
        <p:blipFill>
          <a:blip r:embed="rId2"/>
          <a:srcRect/>
          <a:stretch>
            <a:fillRect/>
          </a:stretch>
        </p:blipFill>
        <p:spPr bwMode="auto">
          <a:xfrm>
            <a:off x="214282" y="1643050"/>
            <a:ext cx="5131266" cy="292895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833511"/>
            <a:ext cx="8072494" cy="4801314"/>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Основные неисправности рулевого управления.</a:t>
            </a:r>
          </a:p>
          <a:p>
            <a:pPr algn="ctr"/>
            <a:endParaRPr lang="ru-RU" b="1" dirty="0" smtClean="0">
              <a:solidFill>
                <a:srgbClr val="002060"/>
              </a:solidFill>
              <a:latin typeface="Times New Roman" pitchFamily="18" charset="0"/>
              <a:cs typeface="Times New Roman" pitchFamily="18" charset="0"/>
            </a:endParaRPr>
          </a:p>
          <a:p>
            <a:pPr>
              <a:buFont typeface="Wingdings" pitchFamily="2" charset="2"/>
              <a:buChar char="q"/>
            </a:pPr>
            <a:r>
              <a:rPr lang="ru-RU" dirty="0" smtClean="0">
                <a:solidFill>
                  <a:srgbClr val="00206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Увеличенный люфт рулевого колеса, а также стуки </a:t>
            </a:r>
            <a:r>
              <a:rPr lang="ru-RU" dirty="0" smtClean="0">
                <a:solidFill>
                  <a:srgbClr val="002060"/>
                </a:solidFill>
                <a:latin typeface="Times New Roman" pitchFamily="18" charset="0"/>
                <a:cs typeface="Times New Roman" pitchFamily="18" charset="0"/>
              </a:rPr>
              <a:t>могут явиться следствием ослабления крепления картера рулевого механизма, рулевой сошки или кронштейна маятникового рычага, чрезмерного износа шарниров рулевых тяг или втулок маятникового рычага, износа передающей пары («червяк-ролик» или «шестерня-рейка») или нарушения регулировки ее зацепления. </a:t>
            </a:r>
          </a:p>
          <a:p>
            <a:r>
              <a:rPr lang="ru-RU" dirty="0" smtClean="0">
                <a:solidFill>
                  <a:srgbClr val="002060"/>
                </a:solidFill>
                <a:latin typeface="Times New Roman" pitchFamily="18" charset="0"/>
                <a:cs typeface="Times New Roman" pitchFamily="18" charset="0"/>
              </a:rPr>
              <a:t>        Для устранения неисправности следует подтянуть все крепления, отрегулировать зацепление в передающей паре, заменить изношенные детали. </a:t>
            </a:r>
          </a:p>
          <a:p>
            <a:endParaRPr lang="ru-RU" dirty="0" smtClean="0">
              <a:solidFill>
                <a:srgbClr val="002060"/>
              </a:solidFill>
              <a:latin typeface="Times New Roman" pitchFamily="18" charset="0"/>
              <a:cs typeface="Times New Roman" pitchFamily="18" charset="0"/>
            </a:endParaRPr>
          </a:p>
          <a:p>
            <a:pPr>
              <a:buFont typeface="Wingdings" pitchFamily="2" charset="2"/>
              <a:buChar char="q"/>
            </a:pPr>
            <a:r>
              <a:rPr lang="ru-RU" b="1" dirty="0" smtClean="0">
                <a:solidFill>
                  <a:srgbClr val="002060"/>
                </a:solidFill>
                <a:latin typeface="Times New Roman" pitchFamily="18" charset="0"/>
                <a:cs typeface="Times New Roman" pitchFamily="18" charset="0"/>
              </a:rPr>
              <a:t>Тугое вращение рулевого колеса </a:t>
            </a:r>
            <a:r>
              <a:rPr lang="ru-RU" dirty="0" smtClean="0">
                <a:solidFill>
                  <a:srgbClr val="002060"/>
                </a:solidFill>
                <a:latin typeface="Times New Roman" pitchFamily="18" charset="0"/>
                <a:cs typeface="Times New Roman" pitchFamily="18" charset="0"/>
              </a:rPr>
              <a:t>может быть из-за неправильной регулировки зацепления в передающей паре, отсутствия смазки в картере рулевого механизма, нарушения углов установки передних колес. </a:t>
            </a:r>
          </a:p>
          <a:p>
            <a:r>
              <a:rPr lang="ru-RU" dirty="0" smtClean="0">
                <a:solidFill>
                  <a:srgbClr val="002060"/>
                </a:solidFill>
                <a:latin typeface="Times New Roman" pitchFamily="18" charset="0"/>
                <a:cs typeface="Times New Roman" pitchFamily="18" charset="0"/>
              </a:rPr>
              <a:t>       Для устранения неисправности необходимо отрегулировать зацепление в передающей паре рулевого механизма, проверить уровень и при необходимости долить смазку в картер, отрегулировать углы установки передних колес в соответствии с рекомендациями завода-изготовителя.</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285728"/>
            <a:ext cx="5857916" cy="707886"/>
          </a:xfrm>
          <a:prstGeom prst="rect">
            <a:avLst/>
          </a:prstGeom>
        </p:spPr>
        <p:txBody>
          <a:bodyPr wrap="square">
            <a:spAutoFit/>
          </a:bodyPr>
          <a:lstStyle/>
          <a:p>
            <a:pPr algn="ctr"/>
            <a:r>
              <a:rPr lang="ru-RU" sz="2000" b="1" dirty="0" smtClean="0">
                <a:solidFill>
                  <a:srgbClr val="002060"/>
                </a:solidFill>
                <a:latin typeface="Times New Roman" pitchFamily="18" charset="0"/>
                <a:cs typeface="Times New Roman" pitchFamily="18" charset="0"/>
              </a:rPr>
              <a:t>Неисправности рулевого управления, при которых запрещается эксплуатация автомобиля</a:t>
            </a:r>
            <a:endParaRPr lang="ru-RU" sz="20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571472" y="1071546"/>
            <a:ext cx="8143932" cy="120032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1</a:t>
            </a:r>
            <a:r>
              <a:rPr lang="ru-RU" b="1" dirty="0" smtClean="0">
                <a:solidFill>
                  <a:srgbClr val="002060"/>
                </a:solidFill>
                <a:latin typeface="Times New Roman" pitchFamily="18" charset="0"/>
                <a:cs typeface="Times New Roman" pitchFamily="18" charset="0"/>
              </a:rPr>
              <a:t>. Суммарный люфт в рулевом управлении превышает следующие значения:</a:t>
            </a:r>
          </a:p>
          <a:p>
            <a:r>
              <a:rPr lang="ru-RU" dirty="0" smtClean="0">
                <a:solidFill>
                  <a:srgbClr val="002060"/>
                </a:solidFill>
                <a:latin typeface="Times New Roman" pitchFamily="18" charset="0"/>
                <a:cs typeface="Times New Roman" pitchFamily="18" charset="0"/>
              </a:rPr>
              <a:t>- легковые автомобили и созданные на из базе грузовые автомобили и автобусы – не более 10 градусов.</a:t>
            </a:r>
            <a:endParaRPr lang="ru-RU" dirty="0">
              <a:solidFill>
                <a:srgbClr val="002060"/>
              </a:solidFill>
              <a:latin typeface="Times New Roman" pitchFamily="18" charset="0"/>
              <a:cs typeface="Times New Roman" pitchFamily="18" charset="0"/>
            </a:endParaRPr>
          </a:p>
        </p:txBody>
      </p:sp>
      <p:sp>
        <p:nvSpPr>
          <p:cNvPr id="4" name="Прямоугольник 3"/>
          <p:cNvSpPr/>
          <p:nvPr/>
        </p:nvSpPr>
        <p:spPr>
          <a:xfrm>
            <a:off x="1500166" y="2214554"/>
            <a:ext cx="7143800" cy="646331"/>
          </a:xfrm>
          <a:prstGeom prst="rect">
            <a:avLst/>
          </a:prstGeom>
        </p:spPr>
        <p:txBody>
          <a:bodyPr wrap="square">
            <a:spAutoFit/>
          </a:bodyPr>
          <a:lstStyle/>
          <a:p>
            <a:r>
              <a:rPr lang="ru-RU" b="1" i="1" dirty="0" smtClean="0">
                <a:solidFill>
                  <a:srgbClr val="002060"/>
                </a:solidFill>
                <a:latin typeface="Times New Roman" pitchFamily="18" charset="0"/>
                <a:cs typeface="Times New Roman" pitchFamily="18" charset="0"/>
              </a:rPr>
              <a:t>«Люфт</a:t>
            </a:r>
            <a:r>
              <a:rPr lang="ru-RU" b="1" i="1" dirty="0" smtClean="0">
                <a:solidFill>
                  <a:srgbClr val="002060"/>
                </a:solidFill>
                <a:latin typeface="Times New Roman" pitchFamily="18" charset="0"/>
                <a:cs typeface="Times New Roman" pitchFamily="18" charset="0"/>
              </a:rPr>
              <a:t>», </a:t>
            </a:r>
            <a:r>
              <a:rPr lang="ru-RU" i="1" dirty="0" smtClean="0">
                <a:solidFill>
                  <a:srgbClr val="002060"/>
                </a:solidFill>
                <a:latin typeface="Times New Roman" pitchFamily="18" charset="0"/>
                <a:cs typeface="Times New Roman" pitchFamily="18" charset="0"/>
              </a:rPr>
              <a:t>это свободный </a:t>
            </a:r>
            <a:r>
              <a:rPr lang="ru-RU" i="1" dirty="0" smtClean="0">
                <a:solidFill>
                  <a:srgbClr val="002060"/>
                </a:solidFill>
                <a:latin typeface="Times New Roman" pitchFamily="18" charset="0"/>
                <a:cs typeface="Times New Roman" pitchFamily="18" charset="0"/>
              </a:rPr>
              <a:t>ход рулевого колеса без поворота передних колес. Однако любой люфт должен быть в пределах нормы.</a:t>
            </a:r>
            <a:endParaRPr lang="ru-RU" i="1" dirty="0">
              <a:solidFill>
                <a:srgbClr val="002060"/>
              </a:solidFill>
              <a:latin typeface="Times New Roman" pitchFamily="18" charset="0"/>
              <a:cs typeface="Times New Roman" pitchFamily="18" charset="0"/>
            </a:endParaRPr>
          </a:p>
        </p:txBody>
      </p:sp>
      <p:sp>
        <p:nvSpPr>
          <p:cNvPr id="5" name="Прямоугольник 4"/>
          <p:cNvSpPr/>
          <p:nvPr/>
        </p:nvSpPr>
        <p:spPr>
          <a:xfrm>
            <a:off x="571472" y="2791422"/>
            <a:ext cx="8072494" cy="923330"/>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2</a:t>
            </a:r>
            <a:r>
              <a:rPr lang="ru-RU" b="1" dirty="0" smtClean="0">
                <a:solidFill>
                  <a:srgbClr val="002060"/>
                </a:solidFill>
                <a:latin typeface="Times New Roman" pitchFamily="18" charset="0"/>
                <a:cs typeface="Times New Roman" pitchFamily="18" charset="0"/>
              </a:rPr>
              <a:t>. Имеются не предусмотренные конструкцией перемещения деталей и узлов; резьбовые соединения не затянуты или не зафиксированы установленным способом.</a:t>
            </a:r>
            <a:endParaRPr lang="ru-RU"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571472" y="3711363"/>
            <a:ext cx="8072494" cy="646331"/>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3</a:t>
            </a:r>
            <a:r>
              <a:rPr lang="ru-RU" b="1" dirty="0" smtClean="0">
                <a:solidFill>
                  <a:srgbClr val="002060"/>
                </a:solidFill>
                <a:latin typeface="Times New Roman" pitchFamily="18" charset="0"/>
                <a:cs typeface="Times New Roman" pitchFamily="18" charset="0"/>
              </a:rPr>
              <a:t>. Неисправен или отсутствует предусмотренный конструкцией усилитель рулевого управления или рулевой демпфер (для мотоциклов).</a:t>
            </a:r>
            <a:endParaRPr lang="ru-RU"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1785918" y="4929198"/>
            <a:ext cx="6500858" cy="923330"/>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При неисправностях рулевого управления запрещается дальнейшее движение транспортных средств в соответствии с пунктом 2.3.1. Правил дорожного движения.</a:t>
            </a:r>
            <a:endParaRPr lang="ru-RU" b="1" dirty="0">
              <a:solidFill>
                <a:srgbClr val="FF0000"/>
              </a:solidFill>
              <a:latin typeface="Times New Roman" pitchFamily="18" charset="0"/>
              <a:cs typeface="Times New Roman" pitchFamily="18" charset="0"/>
            </a:endParaRPr>
          </a:p>
        </p:txBody>
      </p:sp>
      <p:sp>
        <p:nvSpPr>
          <p:cNvPr id="8" name="TextBox 7"/>
          <p:cNvSpPr txBox="1"/>
          <p:nvPr/>
        </p:nvSpPr>
        <p:spPr>
          <a:xfrm>
            <a:off x="1285852" y="4572008"/>
            <a:ext cx="500066" cy="1569660"/>
          </a:xfrm>
          <a:prstGeom prst="rect">
            <a:avLst/>
          </a:prstGeom>
          <a:noFill/>
        </p:spPr>
        <p:txBody>
          <a:bodyPr wrap="square" rtlCol="0">
            <a:spAutoFit/>
          </a:bodyPr>
          <a:lstStyle/>
          <a:p>
            <a:r>
              <a:rPr lang="ru-RU" sz="9600" dirty="0" smtClean="0">
                <a:solidFill>
                  <a:srgbClr val="FF0000"/>
                </a:solidFill>
                <a:latin typeface="Times New Roman" pitchFamily="18" charset="0"/>
                <a:cs typeface="Times New Roman" pitchFamily="18" charset="0"/>
              </a:rPr>
              <a:t>!</a:t>
            </a:r>
            <a:endParaRPr lang="ru-RU" sz="9600"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928802"/>
            <a:ext cx="8215370" cy="3139321"/>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Рулевое управление служит </a:t>
            </a:r>
            <a:r>
              <a:rPr lang="ru-RU" dirty="0" smtClean="0">
                <a:solidFill>
                  <a:srgbClr val="002060"/>
                </a:solidFill>
                <a:latin typeface="Times New Roman" pitchFamily="18" charset="0"/>
                <a:cs typeface="Times New Roman" pitchFamily="18" charset="0"/>
              </a:rPr>
              <a:t>для обеспечения движения автомобиля в заданном водителем направлении. </a:t>
            </a:r>
          </a:p>
          <a:p>
            <a:r>
              <a:rPr lang="ru-RU" b="1" dirty="0" smtClean="0">
                <a:solidFill>
                  <a:srgbClr val="002060"/>
                </a:solidFill>
                <a:latin typeface="Times New Roman" pitchFamily="18" charset="0"/>
                <a:cs typeface="Times New Roman" pitchFamily="18" charset="0"/>
              </a:rPr>
              <a:t>     Рулевое управление состоит из: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рулевого механизма,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рулевого привода. </a:t>
            </a:r>
          </a:p>
          <a:p>
            <a:endParaRPr lang="ru-RU" dirty="0" smtClean="0">
              <a:solidFill>
                <a:srgbClr val="002060"/>
              </a:solidFill>
              <a:latin typeface="Times New Roman" pitchFamily="18" charset="0"/>
              <a:cs typeface="Times New Roman" pitchFamily="18" charset="0"/>
            </a:endParaRPr>
          </a:p>
          <a:p>
            <a:r>
              <a:rPr lang="ru-RU" b="1" dirty="0" smtClean="0">
                <a:solidFill>
                  <a:srgbClr val="002060"/>
                </a:solidFill>
                <a:latin typeface="Times New Roman" pitchFamily="18" charset="0"/>
                <a:cs typeface="Times New Roman" pitchFamily="18" charset="0"/>
              </a:rPr>
              <a:t>     Рулевой механизм служит </a:t>
            </a:r>
            <a:r>
              <a:rPr lang="ru-RU" dirty="0" smtClean="0">
                <a:solidFill>
                  <a:srgbClr val="002060"/>
                </a:solidFill>
                <a:latin typeface="Times New Roman" pitchFamily="18" charset="0"/>
                <a:cs typeface="Times New Roman" pitchFamily="18" charset="0"/>
              </a:rPr>
              <a:t>для увеличения и передачи на рулевой привод усилия, прилагаемого водителем к рулевому колесу. В отечественных легковых автомобилях распространение получили рулевые механизмы </a:t>
            </a:r>
            <a:r>
              <a:rPr lang="ru-RU" b="1" dirty="0" smtClean="0">
                <a:solidFill>
                  <a:srgbClr val="002060"/>
                </a:solidFill>
                <a:latin typeface="Times New Roman" pitchFamily="18" charset="0"/>
                <a:cs typeface="Times New Roman" pitchFamily="18" charset="0"/>
              </a:rPr>
              <a:t>червячного</a:t>
            </a:r>
            <a:r>
              <a:rPr lang="ru-RU" dirty="0" smtClean="0">
                <a:solidFill>
                  <a:srgbClr val="002060"/>
                </a:solidFill>
                <a:latin typeface="Times New Roman" pitchFamily="18" charset="0"/>
                <a:cs typeface="Times New Roman" pitchFamily="18" charset="0"/>
              </a:rPr>
              <a:t> и </a:t>
            </a:r>
            <a:r>
              <a:rPr lang="ru-RU" b="1" dirty="0" smtClean="0">
                <a:solidFill>
                  <a:srgbClr val="002060"/>
                </a:solidFill>
                <a:latin typeface="Times New Roman" pitchFamily="18" charset="0"/>
                <a:cs typeface="Times New Roman" pitchFamily="18" charset="0"/>
              </a:rPr>
              <a:t>реечного типа.</a:t>
            </a:r>
          </a:p>
          <a:p>
            <a:r>
              <a:rPr lang="ru-RU" b="1" dirty="0" smtClean="0">
                <a:solidFill>
                  <a:srgbClr val="002060"/>
                </a:solidFill>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428604"/>
            <a:ext cx="5214974"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Рулевой механизм червячного типа состоит из :</a:t>
            </a:r>
            <a:r>
              <a:rPr lang="ru-RU" dirty="0" smtClean="0">
                <a:solidFill>
                  <a:srgbClr val="002060"/>
                </a:solidFill>
                <a:latin typeface="Times New Roman" pitchFamily="18" charset="0"/>
                <a:cs typeface="Times New Roman" pitchFamily="18" charset="0"/>
              </a:rPr>
              <a:t>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рулевого колеса с валом, </a:t>
            </a:r>
          </a:p>
          <a:p>
            <a:pPr>
              <a:buFont typeface="Wingdings" pitchFamily="2" charset="2"/>
              <a:buChar char="q"/>
            </a:pPr>
            <a:r>
              <a:rPr lang="ru-RU" dirty="0" smtClean="0">
                <a:solidFill>
                  <a:srgbClr val="002060"/>
                </a:solidFill>
                <a:latin typeface="Times New Roman" pitchFamily="18" charset="0"/>
                <a:cs typeface="Times New Roman" pitchFamily="18" charset="0"/>
              </a:rPr>
              <a:t>картера червячной пары, </a:t>
            </a:r>
          </a:p>
          <a:p>
            <a:pPr>
              <a:buFont typeface="Wingdings" pitchFamily="2" charset="2"/>
              <a:buChar char="q"/>
            </a:pPr>
            <a:r>
              <a:rPr lang="ru-RU" dirty="0" smtClean="0">
                <a:solidFill>
                  <a:srgbClr val="002060"/>
                </a:solidFill>
                <a:latin typeface="Times New Roman" pitchFamily="18" charset="0"/>
                <a:cs typeface="Times New Roman" pitchFamily="18" charset="0"/>
              </a:rPr>
              <a:t>пары «червяк-ролик»,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рулевой сошки.</a:t>
            </a:r>
            <a:endParaRPr lang="ru-RU"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57224" y="2293107"/>
            <a:ext cx="4195782" cy="3993413"/>
          </a:xfrm>
          <a:prstGeom prst="rect">
            <a:avLst/>
          </a:prstGeom>
          <a:noFill/>
          <a:ln w="9525">
            <a:noFill/>
            <a:miter lim="800000"/>
            <a:headEnd/>
            <a:tailEnd/>
          </a:ln>
          <a:effectLst/>
        </p:spPr>
      </p:pic>
      <p:sp>
        <p:nvSpPr>
          <p:cNvPr id="4" name="Прямоугольник 3"/>
          <p:cNvSpPr/>
          <p:nvPr/>
        </p:nvSpPr>
        <p:spPr>
          <a:xfrm>
            <a:off x="5572132" y="3643314"/>
            <a:ext cx="3071802" cy="2800767"/>
          </a:xfrm>
          <a:prstGeom prst="rect">
            <a:avLst/>
          </a:prstGeom>
        </p:spPr>
        <p:txBody>
          <a:bodyPr wrap="square">
            <a:spAutoFit/>
          </a:bodyPr>
          <a:lstStyle/>
          <a:p>
            <a:r>
              <a:rPr lang="ru-RU" sz="1600" b="1" i="1" dirty="0" smtClean="0">
                <a:solidFill>
                  <a:srgbClr val="002060"/>
                </a:solidFill>
                <a:latin typeface="Times New Roman" pitchFamily="18" charset="0"/>
                <a:cs typeface="Times New Roman" pitchFamily="18" charset="0"/>
              </a:rPr>
              <a:t>Схема рулевого управления с механизмом типа "червяк-ролик” </a:t>
            </a:r>
          </a:p>
          <a:p>
            <a:r>
              <a:rPr lang="ru-RU" sz="1600" dirty="0" smtClean="0">
                <a:solidFill>
                  <a:srgbClr val="002060"/>
                </a:solidFill>
                <a:latin typeface="Times New Roman" pitchFamily="18" charset="0"/>
                <a:cs typeface="Times New Roman" pitchFamily="18" charset="0"/>
              </a:rPr>
              <a:t>1 - рулевое колесо; 2 - рулевой вал с “червяком”; 3 - “ролик” с валом сошки; 4 - рулевая сошка; 5 - средняя тяга; 6 - боковые тяги; 7 - поворотные рычаги; 8 - передние колеса автомобиля; 9 - маятниковый рычаг; 10 - шарниры рулевых тяг</a:t>
            </a:r>
            <a:endParaRPr lang="ru-RU" sz="1600" dirty="0">
              <a:solidFill>
                <a:srgbClr val="00206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571612"/>
            <a:ext cx="8215370" cy="3970318"/>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В картере рулевого механизма в постоянном зацеплении находится пара </a:t>
            </a:r>
            <a:r>
              <a:rPr lang="ru-RU" b="1" dirty="0" smtClean="0">
                <a:solidFill>
                  <a:srgbClr val="002060"/>
                </a:solidFill>
                <a:latin typeface="Times New Roman" pitchFamily="18" charset="0"/>
                <a:cs typeface="Times New Roman" pitchFamily="18" charset="0"/>
              </a:rPr>
              <a:t>«червяк-ролик». </a:t>
            </a:r>
            <a:r>
              <a:rPr lang="ru-RU" dirty="0" smtClean="0">
                <a:solidFill>
                  <a:srgbClr val="002060"/>
                </a:solidFill>
                <a:latin typeface="Times New Roman" pitchFamily="18" charset="0"/>
                <a:cs typeface="Times New Roman" pitchFamily="18" charset="0"/>
              </a:rPr>
              <a:t>Червяк есть ни что иное, как нижний конец рулевого вала, а ролик, в свою очередь, находится на валу рулевой сошки. При вращении рулевого колеса ролик начинает скользить по зубьям червяка, что приводит к повороту вала рулевой сошки. Червячная пара, как и любое другое зубчатое соединение, требует смазки, и поэтому в картер рулевого механизма заливается масло, марка которого указана в инструкции к автомобилю. </a:t>
            </a:r>
          </a:p>
          <a:p>
            <a:r>
              <a:rPr lang="ru-RU" b="1" dirty="0" smtClean="0">
                <a:solidFill>
                  <a:srgbClr val="002060"/>
                </a:solidFill>
                <a:latin typeface="Times New Roman" pitchFamily="18" charset="0"/>
                <a:cs typeface="Times New Roman" pitchFamily="18" charset="0"/>
              </a:rPr>
              <a:t>     Результатом взаимодействия пары «червяк-ролик» </a:t>
            </a:r>
            <a:r>
              <a:rPr lang="ru-RU" dirty="0" smtClean="0">
                <a:solidFill>
                  <a:srgbClr val="002060"/>
                </a:solidFill>
                <a:latin typeface="Times New Roman" pitchFamily="18" charset="0"/>
                <a:cs typeface="Times New Roman" pitchFamily="18" charset="0"/>
              </a:rPr>
              <a:t>является преобразование вращения рулевого колеса в поворот рулевой сошки в ту или другую сторону. А далее усилие передается на рулевой привод и от него уже на управляемые (передние) колеса. </a:t>
            </a:r>
          </a:p>
          <a:p>
            <a:r>
              <a:rPr lang="ru-RU" dirty="0" smtClean="0">
                <a:solidFill>
                  <a:srgbClr val="002060"/>
                </a:solidFill>
                <a:latin typeface="Times New Roman" pitchFamily="18" charset="0"/>
                <a:cs typeface="Times New Roman" pitchFamily="18" charset="0"/>
              </a:rPr>
              <a:t>В современных автомобилях применяется безопасный рулевой вал, который может складываться или ломаться при ударе водителя о рулевое колесо во время аварии во избежание серьезного повреждения грудной клетки.</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218747" y="714356"/>
            <a:ext cx="8594885" cy="550072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40165" y="428604"/>
            <a:ext cx="4236563" cy="365403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714876" y="2214554"/>
            <a:ext cx="4214822" cy="421482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52"/>
            <a:ext cx="8001056" cy="5078313"/>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привод </a:t>
            </a:r>
            <a:r>
              <a:rPr lang="ru-RU" dirty="0" smtClean="0">
                <a:solidFill>
                  <a:srgbClr val="002060"/>
                </a:solidFill>
                <a:latin typeface="Times New Roman" pitchFamily="18" charset="0"/>
                <a:cs typeface="Times New Roman" pitchFamily="18" charset="0"/>
              </a:rPr>
              <a:t>предназначен для передачи усилия от рулевого механизма на управляемые колеса, обеспечивая при этом их поворот на неодинаковые углы. </a:t>
            </a:r>
          </a:p>
          <a:p>
            <a:r>
              <a:rPr lang="ru-RU" dirty="0" smtClean="0">
                <a:solidFill>
                  <a:srgbClr val="002060"/>
                </a:solidFill>
                <a:latin typeface="Times New Roman" pitchFamily="18" charset="0"/>
                <a:cs typeface="Times New Roman" pitchFamily="18" charset="0"/>
              </a:rPr>
              <a:t>    Углы должны быть различными, для того чтобы колеса могли двигаться по дороге без проскальзывания. Ведь при движении на повороте каждое из колес описывает свою окружность отличную от другой, причем внешнее (дальнее от центра поворота) колесо движется по большему радиусу, чем внутреннее. А, так как центр поворота у них общий, то соответственно внешнее колесо необходимо повернуть на больший угол, чем внутреннее. Это и обеспечивается конструкцией, так называемой, «рулевой трапеции», которая включает в себя рулевые тяги с шарнирами и поворотные рычаги. </a:t>
            </a:r>
          </a:p>
          <a:p>
            <a:r>
              <a:rPr lang="ru-RU" dirty="0" smtClean="0">
                <a:solidFill>
                  <a:srgbClr val="002060"/>
                </a:solidFill>
                <a:latin typeface="Times New Roman" pitchFamily="18" charset="0"/>
                <a:cs typeface="Times New Roman" pitchFamily="18" charset="0"/>
              </a:rPr>
              <a:t>        Каждая рулевая тяга на своих концах имеет шарниры, для того чтобы подвижные детали рулевого привода могли свободно поворачиваться относительно друг друга и кузова в разных плоскостях. </a:t>
            </a:r>
          </a:p>
          <a:p>
            <a:r>
              <a:rPr lang="ru-RU" dirty="0" smtClean="0">
                <a:solidFill>
                  <a:srgbClr val="002060"/>
                </a:solidFill>
                <a:latin typeface="Times New Roman" pitchFamily="18" charset="0"/>
                <a:cs typeface="Times New Roman" pitchFamily="18" charset="0"/>
              </a:rPr>
              <a:t>Рулевой привод можно сравнить с вашими руками. Руки очень подвижны и тоже имеют множество шарниров - суставов, что позволяет изменять положение предметов в пространстве или перемещать их относительно друг друга и вашего тела.</a:t>
            </a:r>
            <a:endParaRPr lang="ru-RU" dirty="0">
              <a:solidFill>
                <a:srgbClr val="002060"/>
              </a:solidFill>
              <a:latin typeface="Times New Roman" pitchFamily="18" charset="0"/>
              <a:cs typeface="Times New Roman" pitchFamily="18" charset="0"/>
            </a:endParaRPr>
          </a:p>
        </p:txBody>
      </p:sp>
      <p:sp>
        <p:nvSpPr>
          <p:cNvPr id="3" name="Прямоугольник 2"/>
          <p:cNvSpPr/>
          <p:nvPr/>
        </p:nvSpPr>
        <p:spPr>
          <a:xfrm>
            <a:off x="500034" y="5103698"/>
            <a:ext cx="8001056" cy="1754326"/>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привод, применяемый с механизмом червячного типа включает в себя: </a:t>
            </a:r>
          </a:p>
          <a:p>
            <a:pPr>
              <a:buFont typeface="Wingdings" pitchFamily="2" charset="2"/>
              <a:buChar char="q"/>
            </a:pPr>
            <a:r>
              <a:rPr lang="ru-RU" dirty="0" smtClean="0">
                <a:solidFill>
                  <a:srgbClr val="002060"/>
                </a:solidFill>
                <a:latin typeface="Times New Roman" pitchFamily="18" charset="0"/>
                <a:cs typeface="Times New Roman" pitchFamily="18" charset="0"/>
              </a:rPr>
              <a:t>правую и левую боковые тяги, </a:t>
            </a:r>
          </a:p>
          <a:p>
            <a:pPr>
              <a:buFont typeface="Wingdings" pitchFamily="2" charset="2"/>
              <a:buChar char="q"/>
            </a:pPr>
            <a:r>
              <a:rPr lang="ru-RU" dirty="0" smtClean="0">
                <a:solidFill>
                  <a:srgbClr val="002060"/>
                </a:solidFill>
                <a:latin typeface="Times New Roman" pitchFamily="18" charset="0"/>
                <a:cs typeface="Times New Roman" pitchFamily="18" charset="0"/>
              </a:rPr>
              <a:t>среднюю тягу, </a:t>
            </a:r>
          </a:p>
          <a:p>
            <a:pPr>
              <a:buFont typeface="Wingdings" pitchFamily="2" charset="2"/>
              <a:buChar char="q"/>
            </a:pPr>
            <a:r>
              <a:rPr lang="ru-RU" dirty="0" smtClean="0">
                <a:solidFill>
                  <a:srgbClr val="002060"/>
                </a:solidFill>
                <a:latin typeface="Times New Roman" pitchFamily="18" charset="0"/>
                <a:cs typeface="Times New Roman" pitchFamily="18" charset="0"/>
              </a:rPr>
              <a:t>маятниковый рычаг, </a:t>
            </a:r>
          </a:p>
          <a:p>
            <a:pPr>
              <a:buFont typeface="Wingdings" pitchFamily="2" charset="2"/>
              <a:buChar char="q"/>
            </a:pPr>
            <a:r>
              <a:rPr lang="ru-RU" dirty="0" smtClean="0">
                <a:solidFill>
                  <a:srgbClr val="002060"/>
                </a:solidFill>
                <a:latin typeface="Times New Roman" pitchFamily="18" charset="0"/>
                <a:cs typeface="Times New Roman" pitchFamily="18" charset="0"/>
              </a:rPr>
              <a:t>правый и левый поворотные рычаги колес.</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57224" y="2143116"/>
            <a:ext cx="4513640" cy="2376500"/>
          </a:xfrm>
          <a:prstGeom prst="rect">
            <a:avLst/>
          </a:prstGeom>
          <a:noFill/>
          <a:ln w="9525">
            <a:noFill/>
            <a:miter lim="800000"/>
            <a:headEnd/>
            <a:tailEnd/>
          </a:ln>
          <a:effectLst/>
        </p:spPr>
      </p:pic>
      <p:sp>
        <p:nvSpPr>
          <p:cNvPr id="3" name="Прямоугольник 2"/>
          <p:cNvSpPr/>
          <p:nvPr/>
        </p:nvSpPr>
        <p:spPr>
          <a:xfrm>
            <a:off x="5500694" y="2224153"/>
            <a:ext cx="3357554" cy="2062103"/>
          </a:xfrm>
          <a:prstGeom prst="rect">
            <a:avLst/>
          </a:prstGeom>
        </p:spPr>
        <p:txBody>
          <a:bodyPr wrap="square">
            <a:spAutoFit/>
          </a:bodyPr>
          <a:lstStyle/>
          <a:p>
            <a:r>
              <a:rPr lang="ru-RU" sz="1600" b="1" i="1" dirty="0" smtClean="0">
                <a:solidFill>
                  <a:srgbClr val="002060"/>
                </a:solidFill>
                <a:latin typeface="Times New Roman" pitchFamily="18" charset="0"/>
                <a:cs typeface="Times New Roman" pitchFamily="18" charset="0"/>
              </a:rPr>
              <a:t>Схема рулевого управления с механизмом типа “шестерня-рейка” </a:t>
            </a:r>
          </a:p>
          <a:p>
            <a:r>
              <a:rPr lang="ru-RU" sz="1600" dirty="0" smtClean="0">
                <a:solidFill>
                  <a:srgbClr val="002060"/>
                </a:solidFill>
                <a:latin typeface="Times New Roman" pitchFamily="18" charset="0"/>
                <a:cs typeface="Times New Roman" pitchFamily="18" charset="0"/>
              </a:rPr>
              <a:t>1 - рулевое колесо; 2 - вал с приводной шестерней; 3 - рейка рулевого механизма; 4 - правая и левая рулевые тяги; 5 - поворотные рычаги; 6 - направляющие колеса</a:t>
            </a:r>
            <a:endParaRPr lang="ru-RU" sz="16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642910" y="285728"/>
            <a:ext cx="7858180" cy="1754326"/>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механизм реечного типа </a:t>
            </a:r>
            <a:r>
              <a:rPr lang="ru-RU" dirty="0" smtClean="0">
                <a:solidFill>
                  <a:srgbClr val="002060"/>
                </a:solidFill>
                <a:latin typeface="Times New Roman" pitchFamily="18" charset="0"/>
                <a:cs typeface="Times New Roman" pitchFamily="18" charset="0"/>
              </a:rPr>
              <a:t>отличается от червячного тем, что вместо пары «червяк–ролик» применяется пара – </a:t>
            </a:r>
            <a:r>
              <a:rPr lang="ru-RU" b="1" dirty="0" smtClean="0">
                <a:solidFill>
                  <a:srgbClr val="002060"/>
                </a:solidFill>
                <a:latin typeface="Times New Roman" pitchFamily="18" charset="0"/>
                <a:cs typeface="Times New Roman" pitchFamily="18" charset="0"/>
              </a:rPr>
              <a:t>«шестерня–рейка». </a:t>
            </a:r>
            <a:r>
              <a:rPr lang="ru-RU" dirty="0" smtClean="0">
                <a:solidFill>
                  <a:srgbClr val="002060"/>
                </a:solidFill>
                <a:latin typeface="Times New Roman" pitchFamily="18" charset="0"/>
                <a:cs typeface="Times New Roman" pitchFamily="18" charset="0"/>
              </a:rPr>
              <a:t>Иными словами, поворачивая рулевое колесо, водитель на самом деле вращает шестерню, которая заставляет рейку перемещаться вправо или влево. А дальше рейка передает усилие, прилагаемое к рулевому колесу, на рулевой привод.</a:t>
            </a:r>
            <a:endParaRPr lang="ru-RU" dirty="0">
              <a:solidFill>
                <a:srgbClr val="002060"/>
              </a:solidFill>
              <a:latin typeface="Times New Roman" pitchFamily="18" charset="0"/>
              <a:cs typeface="Times New Roman" pitchFamily="18" charset="0"/>
            </a:endParaRPr>
          </a:p>
        </p:txBody>
      </p:sp>
      <p:sp>
        <p:nvSpPr>
          <p:cNvPr id="5" name="Прямоугольник 4"/>
          <p:cNvSpPr/>
          <p:nvPr/>
        </p:nvSpPr>
        <p:spPr>
          <a:xfrm>
            <a:off x="714348" y="4929198"/>
            <a:ext cx="7500990"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привод</a:t>
            </a:r>
            <a:r>
              <a:rPr lang="ru-RU" dirty="0" smtClean="0">
                <a:solidFill>
                  <a:srgbClr val="002060"/>
                </a:solidFill>
                <a:latin typeface="Times New Roman" pitchFamily="18" charset="0"/>
                <a:cs typeface="Times New Roman" pitchFamily="18" charset="0"/>
              </a:rPr>
              <a:t>, применяемый с механизмом реечного типа , также отличается от своего предшественника. Он упрощен и имеет всего две рулевые тяги. Тяги передают усилие на поворотные рычаги телескопических стоек подвески колес и соответственно поворачивают их вправо или влево.</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81063" y="514350"/>
            <a:ext cx="7381875" cy="58293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1054</Words>
  <Application>Microsoft Office PowerPoint</Application>
  <PresentationFormat>Экран (4:3)</PresentationFormat>
  <Paragraphs>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Начальная</vt:lpstr>
      <vt:lpstr>Рулевое управление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Общее устройство двигателя</dc:title>
  <dc:creator>User</dc:creator>
  <cp:lastModifiedBy>User</cp:lastModifiedBy>
  <cp:revision>144</cp:revision>
  <dcterms:created xsi:type="dcterms:W3CDTF">2010-10-18T02:21:19Z</dcterms:created>
  <dcterms:modified xsi:type="dcterms:W3CDTF">2011-01-11T01:12:40Z</dcterms:modified>
</cp:coreProperties>
</file>