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59" r:id="rId6"/>
    <p:sldId id="262" r:id="rId7"/>
    <p:sldId id="261" r:id="rId8"/>
    <p:sldId id="263" r:id="rId9"/>
    <p:sldId id="260" r:id="rId10"/>
    <p:sldId id="267" r:id="rId11"/>
    <p:sldId id="264" r:id="rId12"/>
    <p:sldId id="265" r:id="rId13"/>
    <p:sldId id="266" r:id="rId14"/>
    <p:sldId id="268" r:id="rId15"/>
    <p:sldId id="269"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16" name="Номер слайда 15"/>
          <p:cNvSpPr>
            <a:spLocks noGrp="1"/>
          </p:cNvSpPr>
          <p:nvPr>
            <p:ph type="sldNum" sz="quarter" idx="11"/>
          </p:nvPr>
        </p:nvSpPr>
        <p:spPr/>
        <p:txBody>
          <a:bodyPr/>
          <a:lstStyle/>
          <a:p>
            <a:fld id="{F28D86B9-E0D8-4A0D-B6B3-8FDEF3AD222F}"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8D86B9-E0D8-4A0D-B6B3-8FDEF3AD222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8D86B9-E0D8-4A0D-B6B3-8FDEF3AD222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11E1A9C7-9E3B-4FE6-A591-9CAF8091AAEB}" type="datetimeFigureOut">
              <a:rPr lang="ru-RU" smtClean="0"/>
              <a:pPr/>
              <a:t>02.04.2018</a:t>
            </a:fld>
            <a:endParaRPr lang="ru-RU"/>
          </a:p>
        </p:txBody>
      </p:sp>
      <p:sp>
        <p:nvSpPr>
          <p:cNvPr id="15" name="Номер слайда 14"/>
          <p:cNvSpPr>
            <a:spLocks noGrp="1"/>
          </p:cNvSpPr>
          <p:nvPr>
            <p:ph type="sldNum" sz="quarter" idx="15"/>
          </p:nvPr>
        </p:nvSpPr>
        <p:spPr/>
        <p:txBody>
          <a:bodyPr/>
          <a:lstStyle>
            <a:lvl1pPr algn="ctr">
              <a:defRPr/>
            </a:lvl1pPr>
          </a:lstStyle>
          <a:p>
            <a:fld id="{F28D86B9-E0D8-4A0D-B6B3-8FDEF3AD222F}"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8D86B9-E0D8-4A0D-B6B3-8FDEF3AD222F}"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8D86B9-E0D8-4A0D-B6B3-8FDEF3AD222F}"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F28D86B9-E0D8-4A0D-B6B3-8FDEF3AD222F}"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8D86B9-E0D8-4A0D-B6B3-8FDEF3AD222F}"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8D86B9-E0D8-4A0D-B6B3-8FDEF3AD222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11E1A9C7-9E3B-4FE6-A591-9CAF8091AAEB}" type="datetimeFigureOut">
              <a:rPr lang="ru-RU" smtClean="0"/>
              <a:pPr/>
              <a:t>02.04.2018</a:t>
            </a:fld>
            <a:endParaRPr lang="ru-RU"/>
          </a:p>
        </p:txBody>
      </p:sp>
      <p:sp>
        <p:nvSpPr>
          <p:cNvPr id="9" name="Номер слайда 8"/>
          <p:cNvSpPr>
            <a:spLocks noGrp="1"/>
          </p:cNvSpPr>
          <p:nvPr>
            <p:ph type="sldNum" sz="quarter" idx="15"/>
          </p:nvPr>
        </p:nvSpPr>
        <p:spPr/>
        <p:txBody>
          <a:bodyPr/>
          <a:lstStyle/>
          <a:p>
            <a:fld id="{F28D86B9-E0D8-4A0D-B6B3-8FDEF3AD222F}"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11E1A9C7-9E3B-4FE6-A591-9CAF8091AAEB}" type="datetimeFigureOut">
              <a:rPr lang="ru-RU" smtClean="0"/>
              <a:pPr/>
              <a:t>02.04.2018</a:t>
            </a:fld>
            <a:endParaRPr lang="ru-RU"/>
          </a:p>
        </p:txBody>
      </p:sp>
      <p:sp>
        <p:nvSpPr>
          <p:cNvPr id="9" name="Номер слайда 8"/>
          <p:cNvSpPr>
            <a:spLocks noGrp="1"/>
          </p:cNvSpPr>
          <p:nvPr>
            <p:ph type="sldNum" sz="quarter" idx="11"/>
          </p:nvPr>
        </p:nvSpPr>
        <p:spPr/>
        <p:txBody>
          <a:bodyPr/>
          <a:lstStyle/>
          <a:p>
            <a:fld id="{F28D86B9-E0D8-4A0D-B6B3-8FDEF3AD222F}"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1E1A9C7-9E3B-4FE6-A591-9CAF8091AAEB}" type="datetimeFigureOut">
              <a:rPr lang="ru-RU" smtClean="0"/>
              <a:pPr/>
              <a:t>02.04.2018</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28D86B9-E0D8-4A0D-B6B3-8FDEF3AD222F}"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5085184"/>
            <a:ext cx="8305800" cy="1143000"/>
          </a:xfrm>
        </p:spPr>
        <p:txBody>
          <a:bodyPr/>
          <a:lstStyle/>
          <a:p>
            <a:pPr algn="r"/>
            <a:r>
              <a:rPr lang="ru-RU" dirty="0" smtClean="0"/>
              <a:t>Выполнил: студент группы 31-Т </a:t>
            </a:r>
          </a:p>
          <a:p>
            <a:pPr algn="r"/>
            <a:r>
              <a:rPr lang="ru-RU" dirty="0" err="1" smtClean="0"/>
              <a:t>Каюмов</a:t>
            </a:r>
            <a:r>
              <a:rPr lang="ru-RU" dirty="0" smtClean="0"/>
              <a:t> </a:t>
            </a:r>
            <a:r>
              <a:rPr lang="ru-RU" dirty="0" smtClean="0"/>
              <a:t>А.Р.</a:t>
            </a:r>
          </a:p>
          <a:p>
            <a:pPr algn="r"/>
            <a:r>
              <a:rPr lang="ru-RU" dirty="0" smtClean="0"/>
              <a:t>Проверил: </a:t>
            </a:r>
            <a:r>
              <a:rPr lang="ru-RU" dirty="0" err="1" smtClean="0"/>
              <a:t>Сысолятин</a:t>
            </a:r>
            <a:r>
              <a:rPr lang="ru-RU" dirty="0" smtClean="0"/>
              <a:t> Н.С.</a:t>
            </a:r>
            <a:endParaRPr lang="ru-RU" dirty="0"/>
          </a:p>
        </p:txBody>
      </p:sp>
      <p:sp>
        <p:nvSpPr>
          <p:cNvPr id="4" name="Заголовок 1"/>
          <p:cNvSpPr>
            <a:spLocks noGrp="1"/>
          </p:cNvSpPr>
          <p:nvPr>
            <p:ph type="ctrTitle"/>
          </p:nvPr>
        </p:nvSpPr>
        <p:spPr/>
        <p:txBody>
          <a:bodyPr>
            <a:normAutofit/>
          </a:bodyPr>
          <a:lstStyle/>
          <a:p>
            <a:pPr algn="ctr"/>
            <a:r>
              <a:rPr lang="ru-RU" dirty="0" smtClean="0"/>
              <a:t>Датчики </a:t>
            </a:r>
            <a:r>
              <a:rPr lang="ru-RU" dirty="0" err="1" smtClean="0"/>
              <a:t>инжекторного</a:t>
            </a:r>
            <a:r>
              <a:rPr lang="ru-RU" dirty="0" smtClean="0"/>
              <a:t> двигателя </a:t>
            </a:r>
            <a:endParaRPr lang="ru-RU" dirty="0"/>
          </a:p>
        </p:txBody>
      </p:sp>
      <p:sp>
        <p:nvSpPr>
          <p:cNvPr id="5" name="Подзаголовок 2"/>
          <p:cNvSpPr txBox="1">
            <a:spLocks/>
          </p:cNvSpPr>
          <p:nvPr/>
        </p:nvSpPr>
        <p:spPr>
          <a:xfrm>
            <a:off x="395536" y="548680"/>
            <a:ext cx="8305800" cy="1143000"/>
          </a:xfrm>
          <a:prstGeom prst="rect">
            <a:avLst/>
          </a:prstGeom>
        </p:spPr>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endParaRPr lang="ru-RU" dirty="0"/>
          </a:p>
        </p:txBody>
      </p:sp>
    </p:spTree>
    <p:extLst>
      <p:ext uri="{BB962C8B-B14F-4D97-AF65-F5344CB8AC3E}">
        <p14:creationId xmlns:p14="http://schemas.microsoft.com/office/powerpoint/2010/main" xmlns="" val="4135497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r>
              <a:rPr lang="ru-RU" b="1" i="1" dirty="0"/>
              <a:t>Электрогидравлическая форсунка</a:t>
            </a:r>
            <a:r>
              <a:rPr lang="ru-RU" dirty="0"/>
              <a:t> – применяется на дизельных моторах (в том числе с системой </a:t>
            </a:r>
            <a:r>
              <a:rPr lang="ru-RU" dirty="0" err="1"/>
              <a:t>Common</a:t>
            </a:r>
            <a:r>
              <a:rPr lang="ru-RU" dirty="0"/>
              <a:t> </a:t>
            </a:r>
            <a:r>
              <a:rPr lang="ru-RU" dirty="0" err="1"/>
              <a:t>Rail</a:t>
            </a:r>
            <a:r>
              <a:rPr lang="ru-RU" dirty="0"/>
              <a:t>). Основные элементы данной форсунки – это камера управления, дроссели (впускной и сливной) и электромагнитный клапан. Работают они благодаря разнице в давлении солярки на форсунку и поршень: иглу форсунки топливо прижимает к седлу, тогда как электромагнитный клапан закрыт (обесточен).</a:t>
            </a:r>
          </a:p>
          <a:p>
            <a:r>
              <a:rPr lang="ru-RU" dirty="0"/>
              <a:t>Когда блок управления открывает клапан, открывается и дроссель (сливной). Далее происходит заполнение топливной магистрали соляркой, вытекающей через дроссель. При этом начинает уменьшаться давление дизтоплива на поршень, тогда как на игле оно остается прежним. Из-за этого игла приподнимается и осуществляется впрыск.</a:t>
            </a:r>
          </a:p>
          <a:p>
            <a:endParaRPr lang="ru-RU" dirty="0"/>
          </a:p>
        </p:txBody>
      </p:sp>
      <p:sp>
        <p:nvSpPr>
          <p:cNvPr id="3" name="Заголовок 2"/>
          <p:cNvSpPr>
            <a:spLocks noGrp="1"/>
          </p:cNvSpPr>
          <p:nvPr>
            <p:ph type="title"/>
          </p:nvPr>
        </p:nvSpPr>
        <p:spPr/>
        <p:txBody>
          <a:bodyPr>
            <a:normAutofit fontScale="90000"/>
          </a:bodyPr>
          <a:lstStyle/>
          <a:p>
            <a:pPr algn="ctr"/>
            <a:r>
              <a:rPr lang="ru-RU" b="1" i="1" dirty="0"/>
              <a:t>Электрогидравлическая форсунка</a:t>
            </a:r>
            <a:r>
              <a:rPr lang="ru-RU" dirty="0"/>
              <a:t> </a:t>
            </a:r>
          </a:p>
        </p:txBody>
      </p:sp>
    </p:spTree>
    <p:extLst>
      <p:ext uri="{BB962C8B-B14F-4D97-AF65-F5344CB8AC3E}">
        <p14:creationId xmlns:p14="http://schemas.microsoft.com/office/powerpoint/2010/main" xmlns="" val="2951151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20000"/>
          </a:bodyPr>
          <a:lstStyle/>
          <a:p>
            <a:r>
              <a:rPr lang="ru-RU" b="1" i="1" dirty="0"/>
              <a:t>Пьезоэлектрическая форсунка</a:t>
            </a:r>
            <a:r>
              <a:rPr lang="ru-RU" dirty="0"/>
              <a:t> – это наиболее совершенный (в техническом отношении) вариант. Как правило, ею оснащают дизельные движки. У нее немало достоинств, среди которых скорость работы (по сравнению электромагнитным устройством она быстрее в 4 раза), а также предельно точная и выверенная дозировка. В данном случае применяется </a:t>
            </a:r>
            <a:r>
              <a:rPr lang="ru-RU" dirty="0" err="1"/>
              <a:t>пьезокристалл</a:t>
            </a:r>
            <a:r>
              <a:rPr lang="ru-RU" dirty="0"/>
              <a:t>, который изменяет свою длину под напряжением. Это устройство состоит из толкателя, </a:t>
            </a:r>
            <a:r>
              <a:rPr lang="ru-RU" dirty="0" err="1"/>
              <a:t>пьезоэлемента</a:t>
            </a:r>
            <a:r>
              <a:rPr lang="ru-RU" dirty="0"/>
              <a:t>, клапана и иглы.</a:t>
            </a:r>
          </a:p>
          <a:p>
            <a:r>
              <a:rPr lang="ru-RU" dirty="0"/>
              <a:t>Принцип работы схож с электрогидравлической форсункой. Здесь также применена схема с разницей в давлении топлива. Электрический ток удлиняет </a:t>
            </a:r>
            <a:r>
              <a:rPr lang="ru-RU" dirty="0" err="1"/>
              <a:t>пьезоэлемент</a:t>
            </a:r>
            <a:r>
              <a:rPr lang="ru-RU" dirty="0"/>
              <a:t>, который давит на толкатель. В результате переключающий клапан открывается, и топливо вливается в магистраль. Давление на иглу уменьшается, и она отходит вверх, производя впрыск</a:t>
            </a:r>
            <a:r>
              <a:rPr lang="ru-RU" dirty="0" smtClean="0"/>
              <a:t>.</a:t>
            </a:r>
            <a:endParaRPr lang="ru-RU" dirty="0"/>
          </a:p>
        </p:txBody>
      </p:sp>
      <p:sp>
        <p:nvSpPr>
          <p:cNvPr id="3" name="Заголовок 2"/>
          <p:cNvSpPr>
            <a:spLocks noGrp="1"/>
          </p:cNvSpPr>
          <p:nvPr>
            <p:ph type="title"/>
          </p:nvPr>
        </p:nvSpPr>
        <p:spPr/>
        <p:txBody>
          <a:bodyPr/>
          <a:lstStyle/>
          <a:p>
            <a:pPr algn="ctr"/>
            <a:r>
              <a:rPr lang="ru-RU" b="1" i="1" dirty="0"/>
              <a:t>Пьезоэлектрическая форсунка</a:t>
            </a:r>
            <a:endParaRPr lang="ru-RU" dirty="0"/>
          </a:p>
        </p:txBody>
      </p:sp>
    </p:spTree>
    <p:extLst>
      <p:ext uri="{BB962C8B-B14F-4D97-AF65-F5344CB8AC3E}">
        <p14:creationId xmlns:p14="http://schemas.microsoft.com/office/powerpoint/2010/main" xmlns="" val="4027146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524000"/>
            <a:ext cx="3384376" cy="4572000"/>
          </a:xfrm>
        </p:spPr>
        <p:txBody>
          <a:bodyPr>
            <a:normAutofit fontScale="85000" lnSpcReduction="20000"/>
          </a:bodyPr>
          <a:lstStyle/>
          <a:p>
            <a:r>
              <a:rPr lang="ru-RU" dirty="0" smtClean="0"/>
              <a:t>Самый </a:t>
            </a:r>
            <a:r>
              <a:rPr lang="ru-RU" dirty="0"/>
              <a:t>простой инжектор имеет в своей конструкции следующие элементы:</a:t>
            </a:r>
          </a:p>
          <a:p>
            <a:r>
              <a:rPr lang="ru-RU" dirty="0"/>
              <a:t>Электронный блок управления;</a:t>
            </a:r>
          </a:p>
          <a:p>
            <a:r>
              <a:rPr lang="ru-RU" dirty="0"/>
              <a:t>Бензонасос (электрический);</a:t>
            </a:r>
          </a:p>
          <a:p>
            <a:r>
              <a:rPr lang="ru-RU" dirty="0"/>
              <a:t>Форсунки;</a:t>
            </a:r>
          </a:p>
          <a:p>
            <a:r>
              <a:rPr lang="ru-RU" dirty="0"/>
              <a:t>Датчики;</a:t>
            </a:r>
          </a:p>
          <a:p>
            <a:r>
              <a:rPr lang="ru-RU" dirty="0"/>
              <a:t>Регуляторы давления.</a:t>
            </a:r>
          </a:p>
          <a:p>
            <a:r>
              <a:rPr lang="ru-RU" dirty="0"/>
              <a:t>Р</a:t>
            </a:r>
            <a:r>
              <a:rPr lang="ru-RU" dirty="0" smtClean="0"/>
              <a:t>абота </a:t>
            </a:r>
            <a:r>
              <a:rPr lang="ru-RU" dirty="0" err="1"/>
              <a:t>инжекторной</a:t>
            </a:r>
            <a:r>
              <a:rPr lang="ru-RU" dirty="0"/>
              <a:t> системы впрыска происходит следующим образом:</a:t>
            </a:r>
          </a:p>
          <a:p>
            <a:endParaRPr lang="ru-RU" dirty="0"/>
          </a:p>
          <a:p>
            <a:endParaRPr lang="ru-RU" dirty="0"/>
          </a:p>
          <a:p>
            <a:endParaRPr lang="ru-RU" dirty="0"/>
          </a:p>
        </p:txBody>
      </p:sp>
      <p:sp>
        <p:nvSpPr>
          <p:cNvPr id="3" name="Заголовок 2"/>
          <p:cNvSpPr>
            <a:spLocks noGrp="1"/>
          </p:cNvSpPr>
          <p:nvPr>
            <p:ph type="title"/>
          </p:nvPr>
        </p:nvSpPr>
        <p:spPr/>
        <p:txBody>
          <a:bodyPr>
            <a:normAutofit fontScale="90000"/>
          </a:bodyPr>
          <a:lstStyle/>
          <a:p>
            <a:pPr algn="ctr"/>
            <a:r>
              <a:rPr lang="ru-RU" b="1" dirty="0"/>
              <a:t>Принцип работы инжектора</a:t>
            </a:r>
            <a:br>
              <a:rPr lang="ru-RU" b="1" dirty="0"/>
            </a:br>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563888" y="1628800"/>
            <a:ext cx="5429250" cy="428625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437167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85000" lnSpcReduction="20000"/>
          </a:bodyPr>
          <a:lstStyle/>
          <a:p>
            <a:r>
              <a:rPr lang="ru-RU" dirty="0"/>
              <a:t>Датчик расхода воздуха измеряет массу воздуха, поступающего в мотор.</a:t>
            </a:r>
          </a:p>
          <a:p>
            <a:r>
              <a:rPr lang="ru-RU" dirty="0"/>
              <a:t>Далее эта информация передается в блок управления инжектора, вместе с другими данными (температура силового агрегата, скорость вращения </a:t>
            </a:r>
            <a:r>
              <a:rPr lang="ru-RU" dirty="0" err="1"/>
              <a:t>коленвала</a:t>
            </a:r>
            <a:r>
              <a:rPr lang="ru-RU" dirty="0"/>
              <a:t>, температура воздуха, скорость и степень открытия дроссельной заслонки, и другие параметры).</a:t>
            </a:r>
          </a:p>
          <a:p>
            <a:r>
              <a:rPr lang="ru-RU" dirty="0"/>
              <a:t>Компьютер анализирует всю эту информацию и точно высчитывает то количество топлива (бензина, дизтоплива, газа), которое требуется для сжигания в поступившей массе воздуха.</a:t>
            </a:r>
          </a:p>
          <a:p>
            <a:r>
              <a:rPr lang="ru-RU" dirty="0"/>
              <a:t>Далее происходит подача электрического разряда (определенной длительности) на форсунки инжектора, которые открываются, пропуская топливо из топливной магистрали во впускной коллектор</a:t>
            </a:r>
            <a:r>
              <a:rPr lang="ru-RU" dirty="0" smtClean="0"/>
              <a:t>.</a:t>
            </a:r>
            <a:endParaRPr lang="ru-RU" dirty="0"/>
          </a:p>
        </p:txBody>
      </p:sp>
      <p:sp>
        <p:nvSpPr>
          <p:cNvPr id="4" name="Заголовок 2"/>
          <p:cNvSpPr>
            <a:spLocks noGrp="1"/>
          </p:cNvSpPr>
          <p:nvPr>
            <p:ph type="title"/>
          </p:nvPr>
        </p:nvSpPr>
        <p:spPr/>
        <p:txBody>
          <a:bodyPr>
            <a:normAutofit fontScale="90000"/>
          </a:bodyPr>
          <a:lstStyle/>
          <a:p>
            <a:pPr algn="ctr"/>
            <a:r>
              <a:rPr lang="ru-RU" b="1" dirty="0"/>
              <a:t>Принцип работы инжектора</a:t>
            </a:r>
            <a:br>
              <a:rPr lang="ru-RU" b="1" dirty="0"/>
            </a:br>
            <a:endParaRPr lang="ru-RU" dirty="0"/>
          </a:p>
        </p:txBody>
      </p:sp>
    </p:spTree>
    <p:extLst>
      <p:ext uri="{BB962C8B-B14F-4D97-AF65-F5344CB8AC3E}">
        <p14:creationId xmlns:p14="http://schemas.microsoft.com/office/powerpoint/2010/main" xmlns="" val="846197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ru-RU" dirty="0"/>
              <a:t>Наиболее сложная часть всей </a:t>
            </a:r>
            <a:r>
              <a:rPr lang="ru-RU" dirty="0" err="1"/>
              <a:t>инжекторной</a:t>
            </a:r>
            <a:r>
              <a:rPr lang="ru-RU" dirty="0"/>
              <a:t> системы – это электронный блок управления (сокращенно – ЭБУ). Он представляет собой микрокомпьютер, производящий вычисления по программе, внесенной в его память. Программа составлена таким образом, что успевает анализировать все параметры работы двигателя и реагировать на изменение информации, полученной от внешних датчиков.</a:t>
            </a:r>
          </a:p>
          <a:p>
            <a:r>
              <a:rPr lang="ru-RU" dirty="0"/>
              <a:t>Именно поэтому для корректной работы инжектора крайне важны следующие два компонента: каталитический нейтрализатор отработанных газов и датчик кислорода (</a:t>
            </a:r>
            <a:r>
              <a:rPr lang="ru-RU" u="sng" dirty="0"/>
              <a:t>лямбда-зонд</a:t>
            </a:r>
            <a:r>
              <a:rPr lang="ru-RU" dirty="0"/>
              <a:t>).</a:t>
            </a:r>
          </a:p>
          <a:p>
            <a:endParaRPr lang="ru-RU" dirty="0"/>
          </a:p>
          <a:p>
            <a:endParaRPr lang="ru-RU" dirty="0"/>
          </a:p>
        </p:txBody>
      </p:sp>
      <p:sp>
        <p:nvSpPr>
          <p:cNvPr id="4" name="Заголовок 2"/>
          <p:cNvSpPr>
            <a:spLocks noGrp="1"/>
          </p:cNvSpPr>
          <p:nvPr>
            <p:ph type="title"/>
          </p:nvPr>
        </p:nvSpPr>
        <p:spPr/>
        <p:txBody>
          <a:bodyPr>
            <a:normAutofit fontScale="90000"/>
          </a:bodyPr>
          <a:lstStyle/>
          <a:p>
            <a:pPr algn="ctr"/>
            <a:r>
              <a:rPr lang="ru-RU" b="1" dirty="0"/>
              <a:t>Принцип работы инжектора</a:t>
            </a:r>
            <a:br>
              <a:rPr lang="ru-RU" b="1" dirty="0"/>
            </a:br>
            <a:endParaRPr lang="ru-RU" dirty="0"/>
          </a:p>
        </p:txBody>
      </p:sp>
    </p:spTree>
    <p:extLst>
      <p:ext uri="{BB962C8B-B14F-4D97-AF65-F5344CB8AC3E}">
        <p14:creationId xmlns:p14="http://schemas.microsoft.com/office/powerpoint/2010/main" xmlns="" val="500202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ru-RU" b="1" dirty="0"/>
              <a:t>Каталитический нейтрализатор</a:t>
            </a:r>
            <a:r>
              <a:rPr lang="ru-RU" dirty="0"/>
              <a:t>. Внешне он имеет сходство с сотами, которые покрыты специальным слоем. Его задача состоит в дожигании несгоревшего топлива, вылетающего из камеры сгорания вместе с выхлопными газами. Но он теряет эту способность в результате всего нескольких заправок этилированным бензином. Однако не только топливо может стать причиной неисправности. Часто нейтрализатор просто оплавляется в результате длительной езды на обогащенной смеси – соты попросту забиваются нагаром. Это происходит в результате поломки датчика кислорода или неисправностей в системе зажигания</a:t>
            </a:r>
            <a:r>
              <a:rPr lang="ru-RU" dirty="0" smtClean="0"/>
              <a:t>.</a:t>
            </a:r>
            <a:endParaRPr lang="ru-RU" dirty="0"/>
          </a:p>
        </p:txBody>
      </p:sp>
      <p:sp>
        <p:nvSpPr>
          <p:cNvPr id="3" name="Заголовок 2"/>
          <p:cNvSpPr>
            <a:spLocks noGrp="1"/>
          </p:cNvSpPr>
          <p:nvPr>
            <p:ph type="title"/>
          </p:nvPr>
        </p:nvSpPr>
        <p:spPr/>
        <p:txBody>
          <a:bodyPr>
            <a:normAutofit fontScale="90000"/>
          </a:bodyPr>
          <a:lstStyle/>
          <a:p>
            <a:pPr algn="ctr"/>
            <a:r>
              <a:rPr lang="ru-RU" b="1" dirty="0"/>
              <a:t>Каталитический нейтрализатор</a:t>
            </a:r>
            <a:endParaRPr lang="ru-RU" dirty="0"/>
          </a:p>
        </p:txBody>
      </p:sp>
    </p:spTree>
    <p:extLst>
      <p:ext uri="{BB962C8B-B14F-4D97-AF65-F5344CB8AC3E}">
        <p14:creationId xmlns:p14="http://schemas.microsoft.com/office/powerpoint/2010/main" xmlns="" val="1416779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r>
              <a:rPr lang="ru-RU" b="1" dirty="0"/>
              <a:t>Датчик кислорода</a:t>
            </a:r>
            <a:r>
              <a:rPr lang="ru-RU" dirty="0"/>
              <a:t>. Чаще всего автомобили оснащают циркониевыми датчиками, которые прогреваются до рабочей температуры (свыше 300 °С) и подают блоку управления информацию о состоянии смеси, ориентируясь на состав выхлопа. Если смесь слишком богатая или бедная – компьютер корректирует подачу топлива, соответственно увеличивая или уменьшая его количество.</a:t>
            </a:r>
          </a:p>
          <a:p>
            <a:r>
              <a:rPr lang="ru-RU" dirty="0"/>
              <a:t>Как вы могли убедиться, инжектор представляет собой весьма сложный механизм. Поэтому такие операции, как чистка инжектора или его ремонт, </a:t>
            </a:r>
            <a:r>
              <a:rPr lang="ru-RU" dirty="0" smtClean="0"/>
              <a:t>не рекомендуется </a:t>
            </a:r>
            <a:r>
              <a:rPr lang="ru-RU" dirty="0"/>
              <a:t>проводить самостоятельно</a:t>
            </a:r>
            <a:r>
              <a:rPr lang="ru-RU" dirty="0" smtClean="0"/>
              <a:t>.</a:t>
            </a:r>
          </a:p>
          <a:p>
            <a:pPr algn="r"/>
            <a:r>
              <a:rPr lang="ru-RU" sz="1700" dirty="0" smtClean="0"/>
              <a:t>Презентация подготовлена по материалам сайта </a:t>
            </a:r>
            <a:r>
              <a:rPr lang="en-US" sz="1700" dirty="0"/>
              <a:t>http://unit-car.com</a:t>
            </a:r>
            <a:endParaRPr lang="ru-RU" sz="1700" dirty="0"/>
          </a:p>
          <a:p>
            <a:endParaRPr lang="ru-RU" dirty="0"/>
          </a:p>
          <a:p>
            <a:endParaRPr lang="ru-RU" dirty="0"/>
          </a:p>
        </p:txBody>
      </p:sp>
      <p:sp>
        <p:nvSpPr>
          <p:cNvPr id="3" name="Заголовок 2"/>
          <p:cNvSpPr>
            <a:spLocks noGrp="1"/>
          </p:cNvSpPr>
          <p:nvPr>
            <p:ph type="title"/>
          </p:nvPr>
        </p:nvSpPr>
        <p:spPr>
          <a:xfrm>
            <a:off x="457200" y="152400"/>
            <a:ext cx="8229600" cy="900336"/>
          </a:xfrm>
        </p:spPr>
        <p:txBody>
          <a:bodyPr/>
          <a:lstStyle/>
          <a:p>
            <a:pPr algn="ctr"/>
            <a:r>
              <a:rPr lang="ru-RU" b="1" dirty="0"/>
              <a:t>Датчик кислорода</a:t>
            </a:r>
            <a:endParaRPr lang="ru-RU" dirty="0"/>
          </a:p>
        </p:txBody>
      </p:sp>
      <p:sp>
        <p:nvSpPr>
          <p:cNvPr id="4" name="Объект 1"/>
          <p:cNvSpPr txBox="1">
            <a:spLocks/>
          </p:cNvSpPr>
          <p:nvPr/>
        </p:nvSpPr>
        <p:spPr>
          <a:xfrm>
            <a:off x="539552" y="1772816"/>
            <a:ext cx="8229600" cy="4572000"/>
          </a:xfrm>
          <a:prstGeom prst="rect">
            <a:avLst/>
          </a:prstGeom>
        </p:spPr>
        <p:txBody>
          <a:bodyPr vert="horz">
            <a:normAutofit/>
          </a:bodyPr>
          <a:lst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endParaRPr lang="ru-RU" dirty="0" smtClean="0"/>
          </a:p>
          <a:p>
            <a:endParaRPr lang="ru-RU" dirty="0"/>
          </a:p>
        </p:txBody>
      </p:sp>
    </p:spTree>
    <p:extLst>
      <p:ext uri="{BB962C8B-B14F-4D97-AF65-F5344CB8AC3E}">
        <p14:creationId xmlns:p14="http://schemas.microsoft.com/office/powerpoint/2010/main" xmlns="" val="162630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524000"/>
            <a:ext cx="5122912" cy="4572000"/>
          </a:xfrm>
        </p:spPr>
        <p:txBody>
          <a:bodyPr>
            <a:normAutofit fontScale="85000" lnSpcReduction="20000"/>
          </a:bodyPr>
          <a:lstStyle/>
          <a:p>
            <a:r>
              <a:rPr lang="ru-RU" dirty="0" smtClean="0"/>
              <a:t>Инжектор </a:t>
            </a:r>
            <a:r>
              <a:rPr lang="ru-RU" dirty="0"/>
              <a:t>– это </a:t>
            </a:r>
            <a:r>
              <a:rPr lang="ru-RU" dirty="0" smtClean="0"/>
              <a:t>самый </a:t>
            </a:r>
            <a:r>
              <a:rPr lang="ru-RU" dirty="0"/>
              <a:t>популярный электронно-механический узел в автомобилестроении. Устройство </a:t>
            </a:r>
            <a:r>
              <a:rPr lang="ru-RU" dirty="0" smtClean="0"/>
              <a:t>и принцип </a:t>
            </a:r>
            <a:r>
              <a:rPr lang="ru-RU" dirty="0"/>
              <a:t>работы инжектора одновременно просты и сложны. Конечно, рядовому автовладельцу необязательно вникать в детали конструкции </a:t>
            </a:r>
            <a:r>
              <a:rPr lang="ru-RU" dirty="0" err="1"/>
              <a:t>инжекторных</a:t>
            </a:r>
            <a:r>
              <a:rPr lang="ru-RU" dirty="0"/>
              <a:t> систем и их программного обеспечения, но основные моменты знать не помешает.</a:t>
            </a:r>
          </a:p>
          <a:p>
            <a:r>
              <a:rPr lang="ru-RU" dirty="0"/>
              <a:t>Ниже мы расскажем о том, что такое инжектор, каков принцип его работы, и какие типы </a:t>
            </a:r>
            <a:r>
              <a:rPr lang="ru-RU" dirty="0" err="1"/>
              <a:t>инжекторных</a:t>
            </a:r>
            <a:r>
              <a:rPr lang="ru-RU" dirty="0"/>
              <a:t> форсунок чаще всего применяются на современных двигателях.</a:t>
            </a:r>
          </a:p>
          <a:p>
            <a:endParaRPr lang="ru-RU" dirty="0"/>
          </a:p>
        </p:txBody>
      </p:sp>
      <p:sp>
        <p:nvSpPr>
          <p:cNvPr id="2" name="Заголовок 1"/>
          <p:cNvSpPr>
            <a:spLocks noGrp="1"/>
          </p:cNvSpPr>
          <p:nvPr>
            <p:ph type="title"/>
          </p:nvPr>
        </p:nvSpPr>
        <p:spPr>
          <a:xfrm>
            <a:off x="457200" y="620688"/>
            <a:ext cx="8229600" cy="750912"/>
          </a:xfrm>
        </p:spPr>
        <p:txBody>
          <a:bodyPr>
            <a:normAutofit fontScale="90000"/>
          </a:bodyPr>
          <a:lstStyle/>
          <a:p>
            <a:pPr algn="ctr"/>
            <a:r>
              <a:rPr lang="ru-RU" dirty="0"/>
              <a:t>Устройство и принцип работы </a:t>
            </a:r>
            <a:r>
              <a:rPr lang="ru-RU" dirty="0" smtClean="0"/>
              <a:t>инжектора</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652120" y="2132856"/>
            <a:ext cx="3024336" cy="259228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203369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3513" y="836712"/>
            <a:ext cx="8229600" cy="2172806"/>
          </a:xfrm>
        </p:spPr>
        <p:txBody>
          <a:bodyPr>
            <a:normAutofit fontScale="92500"/>
          </a:bodyPr>
          <a:lstStyle/>
          <a:p>
            <a:r>
              <a:rPr lang="ru-RU" b="1" dirty="0" smtClean="0"/>
              <a:t>Инжектор</a:t>
            </a:r>
            <a:r>
              <a:rPr lang="ru-RU" dirty="0"/>
              <a:t> (</a:t>
            </a:r>
            <a:r>
              <a:rPr lang="ru-RU" i="1" dirty="0"/>
              <a:t>англ. - </a:t>
            </a:r>
            <a:r>
              <a:rPr lang="ru-RU" i="1" dirty="0" err="1"/>
              <a:t>Injector</a:t>
            </a:r>
            <a:r>
              <a:rPr lang="ru-RU" dirty="0"/>
              <a:t>) - это специальная форсунка, установленная на двигатель внутреннего сгорания, либо являющаяся частью целой </a:t>
            </a:r>
            <a:r>
              <a:rPr lang="ru-RU" dirty="0" err="1"/>
              <a:t>инжекторной</a:t>
            </a:r>
            <a:r>
              <a:rPr lang="ru-RU" dirty="0"/>
              <a:t> системы. Она выполняет функцию распылителя топлива (жидкого или газообразного).</a:t>
            </a:r>
          </a:p>
          <a:p>
            <a:pPr marL="0" indent="0">
              <a:buNone/>
            </a:pPr>
            <a:endParaRPr lang="ru-RU" dirty="0"/>
          </a:p>
          <a:p>
            <a:endParaRPr lang="ru-RU" dirty="0"/>
          </a:p>
        </p:txBody>
      </p:sp>
      <p:sp>
        <p:nvSpPr>
          <p:cNvPr id="2" name="Заголовок 1"/>
          <p:cNvSpPr>
            <a:spLocks noGrp="1"/>
          </p:cNvSpPr>
          <p:nvPr>
            <p:ph type="title"/>
          </p:nvPr>
        </p:nvSpPr>
        <p:spPr/>
        <p:txBody>
          <a:bodyPr>
            <a:normAutofit fontScale="90000"/>
          </a:bodyPr>
          <a:lstStyle/>
          <a:p>
            <a:pPr algn="ctr"/>
            <a:r>
              <a:rPr lang="ru-RU" b="1" dirty="0"/>
              <a:t>Что такое инжектор</a:t>
            </a:r>
            <a:br>
              <a:rPr lang="ru-RU" b="1" dirty="0"/>
            </a:b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75656" y="2742054"/>
            <a:ext cx="5905197" cy="372959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974558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ru-RU" dirty="0"/>
              <a:t>Впервые данную разработку внедрили в производство специалисты компании </a:t>
            </a:r>
            <a:r>
              <a:rPr lang="ru-RU" dirty="0" err="1"/>
              <a:t>Bosch</a:t>
            </a:r>
            <a:r>
              <a:rPr lang="ru-RU" dirty="0"/>
              <a:t>, когда оснастили ею купе </a:t>
            </a:r>
            <a:r>
              <a:rPr lang="ru-RU" dirty="0" err="1"/>
              <a:t>Goliath</a:t>
            </a:r>
            <a:r>
              <a:rPr lang="ru-RU" dirty="0"/>
              <a:t> 700 </a:t>
            </a:r>
            <a:r>
              <a:rPr lang="ru-RU" dirty="0" err="1"/>
              <a:t>Sport</a:t>
            </a:r>
            <a:r>
              <a:rPr lang="ru-RU" dirty="0"/>
              <a:t> с двухтактным двигателем. Произошло это в 1951 году, а всего через 3 года это же сделал </a:t>
            </a:r>
            <a:r>
              <a:rPr lang="ru-RU" dirty="0" err="1"/>
              <a:t>Mercedes</a:t>
            </a:r>
            <a:r>
              <a:rPr lang="ru-RU" dirty="0"/>
              <a:t> (</a:t>
            </a:r>
            <a:r>
              <a:rPr lang="ru-RU" dirty="0" err="1"/>
              <a:t>Mercedes-Benz</a:t>
            </a:r>
            <a:r>
              <a:rPr lang="ru-RU" dirty="0"/>
              <a:t> 300 SL). Однако поначалу такие комплектующие были довольно дороги, так что широкое применение инжекторов началось только в 70-х годах. </a:t>
            </a:r>
            <a:r>
              <a:rPr lang="ru-RU" dirty="0" err="1"/>
              <a:t>Инжекторная</a:t>
            </a:r>
            <a:r>
              <a:rPr lang="ru-RU" dirty="0"/>
              <a:t> система быстро вытеснила карбюраторы (особенно в Европе, Америке и Японии) и на сегодняшний день большинство моделей автомобилей оснащаются именно этим устройством</a:t>
            </a:r>
          </a:p>
        </p:txBody>
      </p:sp>
      <p:sp>
        <p:nvSpPr>
          <p:cNvPr id="3" name="Заголовок 2"/>
          <p:cNvSpPr>
            <a:spLocks noGrp="1"/>
          </p:cNvSpPr>
          <p:nvPr>
            <p:ph type="title"/>
          </p:nvPr>
        </p:nvSpPr>
        <p:spPr/>
        <p:txBody>
          <a:bodyPr/>
          <a:lstStyle/>
          <a:p>
            <a:pPr algn="ctr"/>
            <a:r>
              <a:rPr lang="ru-RU" b="1" dirty="0"/>
              <a:t>Что такое инжектор</a:t>
            </a:r>
            <a:endParaRPr lang="ru-RU" dirty="0"/>
          </a:p>
        </p:txBody>
      </p:sp>
    </p:spTree>
    <p:extLst>
      <p:ext uri="{BB962C8B-B14F-4D97-AF65-F5344CB8AC3E}">
        <p14:creationId xmlns:p14="http://schemas.microsoft.com/office/powerpoint/2010/main" xmlns="" val="827096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b="1" dirty="0" err="1" smtClean="0"/>
              <a:t>Инжекторная</a:t>
            </a:r>
            <a:r>
              <a:rPr lang="ru-RU" b="1" dirty="0" smtClean="0"/>
              <a:t> система впрыска топлива</a:t>
            </a:r>
            <a:r>
              <a:rPr lang="ru-RU" dirty="0" smtClean="0"/>
              <a:t> (</a:t>
            </a:r>
            <a:r>
              <a:rPr lang="ru-RU" dirty="0" err="1" smtClean="0"/>
              <a:t>Fuel</a:t>
            </a:r>
            <a:r>
              <a:rPr lang="ru-RU" dirty="0" smtClean="0"/>
              <a:t> </a:t>
            </a:r>
            <a:r>
              <a:rPr lang="ru-RU" dirty="0" err="1" smtClean="0"/>
              <a:t>Injection</a:t>
            </a:r>
            <a:r>
              <a:rPr lang="ru-RU" dirty="0" smtClean="0"/>
              <a:t> </a:t>
            </a:r>
            <a:r>
              <a:rPr lang="ru-RU" dirty="0" err="1" smtClean="0"/>
              <a:t>System</a:t>
            </a:r>
            <a:r>
              <a:rPr lang="ru-RU" dirty="0" smtClean="0"/>
              <a:t>) отличается тем, что она осуществляет прямой впрыск непосредственно в цилиндры или же во впускной коллектор. Делается это при помощи все той же форсунки, которые, в свою очередь, делятся на 2 категории, отличающиеся местом монтажа инжектора, а также принципом его работы</a:t>
            </a:r>
          </a:p>
          <a:p>
            <a:endParaRPr lang="ru-RU" dirty="0" smtClean="0"/>
          </a:p>
        </p:txBody>
      </p:sp>
      <p:sp>
        <p:nvSpPr>
          <p:cNvPr id="2" name="Заголовок 1"/>
          <p:cNvSpPr>
            <a:spLocks noGrp="1"/>
          </p:cNvSpPr>
          <p:nvPr>
            <p:ph type="title"/>
          </p:nvPr>
        </p:nvSpPr>
        <p:spPr/>
        <p:txBody>
          <a:bodyPr>
            <a:normAutofit fontScale="90000"/>
          </a:bodyPr>
          <a:lstStyle/>
          <a:p>
            <a:pPr algn="ctr"/>
            <a:r>
              <a:rPr lang="ru-RU" b="1" dirty="0" err="1"/>
              <a:t>Инжекторная</a:t>
            </a:r>
            <a:r>
              <a:rPr lang="ru-RU" b="1" dirty="0"/>
              <a:t> система </a:t>
            </a:r>
            <a:r>
              <a:rPr lang="ru-RU" b="1" dirty="0" smtClean="0"/>
              <a:t/>
            </a:r>
            <a:br>
              <a:rPr lang="ru-RU" b="1" dirty="0" smtClean="0"/>
            </a:br>
            <a:r>
              <a:rPr lang="ru-RU" b="1" dirty="0" smtClean="0"/>
              <a:t>впрыска </a:t>
            </a:r>
            <a:r>
              <a:rPr lang="ru-RU" b="1" dirty="0"/>
              <a:t>топлива</a:t>
            </a:r>
            <a:endParaRPr lang="ru-RU" dirty="0"/>
          </a:p>
        </p:txBody>
      </p:sp>
    </p:spTree>
    <p:extLst>
      <p:ext uri="{BB962C8B-B14F-4D97-AF65-F5344CB8AC3E}">
        <p14:creationId xmlns:p14="http://schemas.microsoft.com/office/powerpoint/2010/main" xmlns="" val="320663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ru-RU" dirty="0" err="1"/>
              <a:t>Моновпрыск</a:t>
            </a:r>
            <a:r>
              <a:rPr lang="ru-RU" dirty="0"/>
              <a:t> – его еще называют центральным впрыском топлива. В данном случае инжектор представляет собой только одну форсунку, которая подает топливо во все цилиндры двигателя. При таком подходе сам инжектор крепится прямо на впускном коллекторе. Стоит заметить, что на сегодняшний день данная схема работы устарела и практически не используется автопроизводителями</a:t>
            </a:r>
            <a:r>
              <a:rPr lang="ru-RU" dirty="0" smtClean="0"/>
              <a:t>.</a:t>
            </a:r>
            <a:endParaRPr lang="ru-RU" dirty="0"/>
          </a:p>
        </p:txBody>
      </p:sp>
      <p:sp>
        <p:nvSpPr>
          <p:cNvPr id="3" name="Заголовок 2"/>
          <p:cNvSpPr>
            <a:spLocks noGrp="1"/>
          </p:cNvSpPr>
          <p:nvPr>
            <p:ph type="title"/>
          </p:nvPr>
        </p:nvSpPr>
        <p:spPr/>
        <p:txBody>
          <a:bodyPr/>
          <a:lstStyle/>
          <a:p>
            <a:pPr algn="ctr"/>
            <a:r>
              <a:rPr lang="ru-RU" dirty="0" err="1"/>
              <a:t>Моновпрыск</a:t>
            </a:r>
            <a:r>
              <a:rPr lang="ru-RU" dirty="0"/>
              <a:t> </a:t>
            </a:r>
          </a:p>
        </p:txBody>
      </p:sp>
    </p:spTree>
    <p:extLst>
      <p:ext uri="{BB962C8B-B14F-4D97-AF65-F5344CB8AC3E}">
        <p14:creationId xmlns:p14="http://schemas.microsoft.com/office/powerpoint/2010/main" xmlns="" val="1484932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7500" lnSpcReduction="20000"/>
          </a:bodyPr>
          <a:lstStyle/>
          <a:p>
            <a:r>
              <a:rPr lang="ru-RU" dirty="0"/>
              <a:t>Распределенный впрыск – это значит, что для каждого отдельного цилиндра подведена своя форсунка</a:t>
            </a:r>
          </a:p>
          <a:p>
            <a:r>
              <a:rPr lang="ru-RU" dirty="0" smtClean="0"/>
              <a:t>Помимо </a:t>
            </a:r>
            <a:r>
              <a:rPr lang="ru-RU" dirty="0"/>
              <a:t>этого, существует несколько типов распределенного впрыска:</a:t>
            </a:r>
          </a:p>
          <a:p>
            <a:r>
              <a:rPr lang="ru-RU" dirty="0"/>
              <a:t>прямой (непосредственный) – при нем топливо впрыскивается сразу в камеру сгорания мотора;</a:t>
            </a:r>
          </a:p>
          <a:p>
            <a:r>
              <a:rPr lang="ru-RU" dirty="0"/>
              <a:t>одновременный – в этом случае все форсунки инжектора работают синхронно, в один момент подавая топливо во все цилиндры;</a:t>
            </a:r>
          </a:p>
          <a:p>
            <a:r>
              <a:rPr lang="ru-RU" dirty="0"/>
              <a:t>попарно-параллельный – осуществляется открытие форсунок парной схемой. Т. е. первая открывается перед впуском, а вторая – перед выпуском. Однако такой подход имеет место только в случае запуска мотора, тогда как в движении реализуется фазированная схема;</a:t>
            </a:r>
          </a:p>
          <a:p>
            <a:r>
              <a:rPr lang="ru-RU" dirty="0"/>
              <a:t>фазированный впрыск – это означает, что каждая отдельная форсунка инжектора открывается именно перед впуском.</a:t>
            </a:r>
          </a:p>
          <a:p>
            <a:endParaRPr lang="ru-RU" dirty="0"/>
          </a:p>
        </p:txBody>
      </p:sp>
      <p:sp>
        <p:nvSpPr>
          <p:cNvPr id="3" name="Заголовок 2"/>
          <p:cNvSpPr>
            <a:spLocks noGrp="1"/>
          </p:cNvSpPr>
          <p:nvPr>
            <p:ph type="title"/>
          </p:nvPr>
        </p:nvSpPr>
        <p:spPr/>
        <p:txBody>
          <a:bodyPr/>
          <a:lstStyle/>
          <a:p>
            <a:pPr algn="ctr"/>
            <a:r>
              <a:rPr lang="ru-RU" dirty="0"/>
              <a:t>Распределенный впрыск </a:t>
            </a:r>
          </a:p>
        </p:txBody>
      </p:sp>
    </p:spTree>
    <p:extLst>
      <p:ext uri="{BB962C8B-B14F-4D97-AF65-F5344CB8AC3E}">
        <p14:creationId xmlns:p14="http://schemas.microsoft.com/office/powerpoint/2010/main" xmlns="" val="747491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67544" y="836712"/>
            <a:ext cx="8229600" cy="4572000"/>
          </a:xfrm>
        </p:spPr>
        <p:txBody>
          <a:bodyPr/>
          <a:lstStyle/>
          <a:p>
            <a:r>
              <a:rPr lang="ru-RU" dirty="0" err="1" smtClean="0"/>
              <a:t>Инжекторные</a:t>
            </a:r>
            <a:r>
              <a:rPr lang="ru-RU" dirty="0" smtClean="0"/>
              <a:t> </a:t>
            </a:r>
            <a:r>
              <a:rPr lang="ru-RU" dirty="0"/>
              <a:t>форсунки различаются по способам впрыска:</a:t>
            </a:r>
          </a:p>
          <a:p>
            <a:r>
              <a:rPr lang="ru-RU" dirty="0"/>
              <a:t>Электромагнитная;</a:t>
            </a:r>
          </a:p>
          <a:p>
            <a:r>
              <a:rPr lang="ru-RU" dirty="0"/>
              <a:t>Электрогидравлическая;</a:t>
            </a:r>
          </a:p>
          <a:p>
            <a:r>
              <a:rPr lang="ru-RU" dirty="0"/>
              <a:t>Пьезоэлектрическая.</a:t>
            </a:r>
          </a:p>
          <a:p>
            <a:endParaRPr lang="ru-RU" dirty="0"/>
          </a:p>
        </p:txBody>
      </p:sp>
      <p:sp>
        <p:nvSpPr>
          <p:cNvPr id="3" name="Заголовок 2"/>
          <p:cNvSpPr>
            <a:spLocks noGrp="1"/>
          </p:cNvSpPr>
          <p:nvPr>
            <p:ph type="title"/>
          </p:nvPr>
        </p:nvSpPr>
        <p:spPr/>
        <p:txBody>
          <a:bodyPr>
            <a:normAutofit fontScale="90000"/>
          </a:bodyPr>
          <a:lstStyle/>
          <a:p>
            <a:pPr algn="ctr"/>
            <a:r>
              <a:rPr lang="ru-RU" b="1" dirty="0"/>
              <a:t>Типы </a:t>
            </a:r>
            <a:r>
              <a:rPr lang="ru-RU" b="1" dirty="0" err="1"/>
              <a:t>инжекторных</a:t>
            </a:r>
            <a:r>
              <a:rPr lang="ru-RU" b="1" dirty="0"/>
              <a:t> форсунок</a:t>
            </a:r>
            <a:br>
              <a:rPr lang="ru-RU" b="1" dirty="0"/>
            </a:b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63688" y="3226678"/>
            <a:ext cx="5747485" cy="322665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783138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ru-RU" b="1" i="1" dirty="0" smtClean="0"/>
              <a:t>Электромагнитная форсунка</a:t>
            </a:r>
            <a:r>
              <a:rPr lang="ru-RU" dirty="0" smtClean="0"/>
              <a:t> – довольно проста и ставится на бензиновые моторы (в большинстве случаев). Ею оснащают и двигатели с непосредственным впрыском. Ее главными составными частями являются оснащенный иглой электромагнитный клапан, а также сопло. В процессе функционирования на обмотку клапана подается электрический разряд. Частотой его подачи ведает специальный электронный блок управления. В ходе процесса происходит образование электромагнитного поля. Оно втягивает иглу, освобождает сопло и происходит впрыск, причем делается это одновременно со сжиманием пружины, которая разжимается после исчезновения электромагнитного поля и возвращает иглу в исходное положение.</a:t>
            </a:r>
          </a:p>
        </p:txBody>
      </p:sp>
      <p:sp>
        <p:nvSpPr>
          <p:cNvPr id="2" name="Заголовок 1"/>
          <p:cNvSpPr>
            <a:spLocks noGrp="1"/>
          </p:cNvSpPr>
          <p:nvPr>
            <p:ph type="title"/>
          </p:nvPr>
        </p:nvSpPr>
        <p:spPr/>
        <p:txBody>
          <a:bodyPr/>
          <a:lstStyle/>
          <a:p>
            <a:pPr algn="ctr"/>
            <a:r>
              <a:rPr lang="ru-RU" b="1" i="1" dirty="0"/>
              <a:t>Электромагнитная форсунка</a:t>
            </a:r>
            <a:r>
              <a:rPr lang="ru-RU" dirty="0"/>
              <a:t> </a:t>
            </a:r>
          </a:p>
        </p:txBody>
      </p:sp>
    </p:spTree>
    <p:extLst>
      <p:ext uri="{BB962C8B-B14F-4D97-AF65-F5344CB8AC3E}">
        <p14:creationId xmlns:p14="http://schemas.microsoft.com/office/powerpoint/2010/main" xmlns="" val="370611716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32</TotalTime>
  <Words>690</Words>
  <Application>Microsoft Office PowerPoint</Application>
  <PresentationFormat>Экран (4:3)</PresentationFormat>
  <Paragraphs>58</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Бумажная</vt:lpstr>
      <vt:lpstr>Датчики инжекторного двигателя </vt:lpstr>
      <vt:lpstr>Устройство и принцип работы инжектора</vt:lpstr>
      <vt:lpstr>Что такое инжектор </vt:lpstr>
      <vt:lpstr>Что такое инжектор</vt:lpstr>
      <vt:lpstr>Инжекторная система  впрыска топлива</vt:lpstr>
      <vt:lpstr>Моновпрыск </vt:lpstr>
      <vt:lpstr>Распределенный впрыск </vt:lpstr>
      <vt:lpstr>Типы инжекторных форсунок </vt:lpstr>
      <vt:lpstr>Электромагнитная форсунка </vt:lpstr>
      <vt:lpstr>Электрогидравлическая форсунка </vt:lpstr>
      <vt:lpstr>Пьезоэлектрическая форсунка</vt:lpstr>
      <vt:lpstr>Принцип работы инжектора </vt:lpstr>
      <vt:lpstr>Принцип работы инжектора </vt:lpstr>
      <vt:lpstr>Принцип работы инжектора </vt:lpstr>
      <vt:lpstr>Каталитический нейтрализатор</vt:lpstr>
      <vt:lpstr>Датчик кислорода</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Учитель (каб 29)</dc:creator>
  <cp:lastModifiedBy>Айрат</cp:lastModifiedBy>
  <cp:revision>6</cp:revision>
  <dcterms:created xsi:type="dcterms:W3CDTF">2015-10-27T09:06:21Z</dcterms:created>
  <dcterms:modified xsi:type="dcterms:W3CDTF">2018-04-02T17:11:48Z</dcterms:modified>
</cp:coreProperties>
</file>